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660"/>
  </p:normalViewPr>
  <p:slideViewPr>
    <p:cSldViewPr>
      <p:cViewPr varScale="1">
        <p:scale>
          <a:sx n="56" d="100"/>
          <a:sy n="56" d="100"/>
        </p:scale>
        <p:origin x="1554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6" name="Rectangle 1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11725" cy="3678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3087" name="Rectangle 15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03825" cy="40846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21250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86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2838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8112" cy="409892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24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2838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8112" cy="409892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63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2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6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1250" cy="36909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6525" cy="40973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29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30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02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23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1250" cy="36909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6525" cy="40973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796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1250" cy="36909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6525" cy="40973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0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09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1250" cy="36909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6525" cy="40973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96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1250" cy="36909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6525" cy="40973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38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1250" cy="36909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6525" cy="40973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38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9700" cy="41005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6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9700" cy="41005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83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18075" cy="3687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3350" cy="40941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9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19663" cy="3689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4937" cy="40957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609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18075" cy="3687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3350" cy="40941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669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9700" cy="41005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88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4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932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28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9700" cy="41005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19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50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6038" y="1027113"/>
            <a:ext cx="4908550" cy="3681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07000" cy="40878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94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4838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74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60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1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9700" cy="41005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872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16488" cy="3686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1762" cy="40925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070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4425" cy="3694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9700" cy="41005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2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51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40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53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2838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8112" cy="409892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87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22838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8112" cy="409892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3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34AB1B-09FE-44D1-ACD0-7D127168BE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A0EF954-BD26-4F85-99B5-6539349A82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9800" y="301625"/>
            <a:ext cx="2262188" cy="64341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4162" cy="64341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8D1A76-CF16-4E69-9D6C-B24056E72A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16400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0163" y="2101850"/>
            <a:ext cx="4217987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85CCB4-AF4C-417F-B125-61A98239ED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555625"/>
            <a:ext cx="2146300" cy="6286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555625"/>
            <a:ext cx="6288087" cy="62865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363" y="555625"/>
            <a:ext cx="8586787" cy="1239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363" y="555625"/>
            <a:ext cx="8586787" cy="1239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8586787" cy="2293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1363" y="4548188"/>
            <a:ext cx="8586787" cy="2293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363" y="555625"/>
            <a:ext cx="8586787" cy="1239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41363" y="2101850"/>
            <a:ext cx="4216400" cy="2293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10163" y="2101850"/>
            <a:ext cx="4217987" cy="2293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741363" y="4548188"/>
            <a:ext cx="8586787" cy="2293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41363" y="555625"/>
            <a:ext cx="8586787" cy="1239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41363" y="2101850"/>
            <a:ext cx="4216400" cy="2293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10163" y="2101850"/>
            <a:ext cx="4217987" cy="2293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741363" y="4548188"/>
            <a:ext cx="4216400" cy="2293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10163" y="4548188"/>
            <a:ext cx="4217987" cy="2293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E1A72C-F04E-4014-9F75-DAB0D54692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8175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3813" y="1768475"/>
            <a:ext cx="4448175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9490A6-3812-45C4-896C-755883EBC7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9203B7-30F5-41D0-939D-9211D005E7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296BC0-51D8-4634-BF82-F776FBF274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978550-E540-4365-8957-106EA89476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88B210-FA10-48E3-87F4-143B86ADBC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E70A96-BC0C-4254-AFBA-BED3115E68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48750" cy="1239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8750" cy="4967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5687" cy="49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3413" cy="49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5687" cy="49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2EDD5430-684D-40EE-8F19-E1160BB4F23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404813" y="1893888"/>
            <a:ext cx="9674225" cy="5665787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 cap="flat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555625"/>
            <a:ext cx="8586787" cy="1239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586787" cy="4740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182563" cy="919163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2381250"/>
            <a:ext cx="182563" cy="919163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1168400"/>
            <a:ext cx="182563" cy="919163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333333"/>
          </a:solidFill>
          <a:latin typeface="Arial" charset="0"/>
          <a:cs typeface="Lucida Sans Unicode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41363" y="555625"/>
            <a:ext cx="8605837" cy="6305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dirty="0">
                <a:solidFill>
                  <a:srgbClr val="000000"/>
                </a:solidFill>
                <a:cs typeface="Lucida Sans Unicode" charset="0"/>
              </a:rPr>
              <a:t>Наименование  образовательной организации: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dirty="0">
                <a:solidFill>
                  <a:srgbClr val="000000"/>
                </a:solidFill>
                <a:cs typeface="Lucida Sans Unicode" charset="0"/>
              </a:rPr>
              <a:t> </a:t>
            </a:r>
            <a:r>
              <a:rPr lang="ru-RU" sz="2800" u="sng" dirty="0">
                <a:solidFill>
                  <a:srgbClr val="000000"/>
                </a:solidFill>
                <a:cs typeface="Lucida Sans Unicode" charset="0"/>
              </a:rPr>
              <a:t>ГБОУ СОШ №22 </a:t>
            </a:r>
            <a:r>
              <a:rPr lang="ru-RU" sz="2800" u="sng" dirty="0" smtClean="0">
                <a:solidFill>
                  <a:srgbClr val="000000"/>
                </a:solidFill>
                <a:cs typeface="Lucida Sans Unicode" charset="0"/>
              </a:rPr>
              <a:t>г.о.Чапаевск</a:t>
            </a:r>
            <a:endParaRPr lang="ru-RU" sz="2800" u="sng" dirty="0">
              <a:solidFill>
                <a:srgbClr val="000000"/>
              </a:solidFill>
              <a:cs typeface="Lucida Sans Unicode" charset="0"/>
            </a:endParaRP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800" dirty="0">
              <a:solidFill>
                <a:srgbClr val="000000"/>
              </a:solidFill>
              <a:cs typeface="Lucida Sans Unicode" charset="0"/>
            </a:endParaRP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dirty="0">
                <a:solidFill>
                  <a:srgbClr val="000000"/>
                </a:solidFill>
                <a:cs typeface="Lucida Sans Unicode" charset="0"/>
              </a:rPr>
              <a:t>Название конкурсной работы: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u="sng" dirty="0">
                <a:solidFill>
                  <a:srgbClr val="000000"/>
                </a:solidFill>
                <a:cs typeface="Lucida Sans Unicode" charset="0"/>
              </a:rPr>
              <a:t>«Профессия-инженер»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800" dirty="0">
              <a:solidFill>
                <a:srgbClr val="000000"/>
              </a:solidFill>
              <a:cs typeface="Lucida Sans Unicode" charset="0"/>
            </a:endParaRP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dirty="0">
                <a:solidFill>
                  <a:srgbClr val="000000"/>
                </a:solidFill>
                <a:cs typeface="Lucida Sans Unicode" charset="0"/>
              </a:rPr>
              <a:t>Возраст целевой аудитории: 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u="sng" dirty="0">
                <a:solidFill>
                  <a:srgbClr val="000000"/>
                </a:solidFill>
                <a:cs typeface="Lucida Sans Unicode" charset="0"/>
              </a:rPr>
              <a:t>10-11 класс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800" dirty="0">
              <a:solidFill>
                <a:srgbClr val="000000"/>
              </a:solidFill>
              <a:cs typeface="Lucida Sans Unicode" charset="0"/>
            </a:endParaRP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dirty="0">
                <a:solidFill>
                  <a:srgbClr val="000000"/>
                </a:solidFill>
                <a:cs typeface="Lucida Sans Unicode" charset="0"/>
              </a:rPr>
              <a:t>Сведения об авторе: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u="sng" dirty="0">
                <a:solidFill>
                  <a:srgbClr val="000000"/>
                </a:solidFill>
                <a:cs typeface="Lucida Sans Unicode" charset="0"/>
              </a:rPr>
              <a:t>Пугачева Елена Владимировна, учитель физики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800" u="sng" dirty="0">
              <a:solidFill>
                <a:srgbClr val="000000"/>
              </a:solidFill>
              <a:cs typeface="Lucida Sans Unicode" charset="0"/>
            </a:endParaRP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dirty="0">
                <a:solidFill>
                  <a:srgbClr val="000000"/>
                </a:solidFill>
                <a:cs typeface="Lucida Sans Unicode" charset="0"/>
              </a:rPr>
              <a:t>Год создания конкурсной работы: </a:t>
            </a:r>
          </a:p>
          <a:p>
            <a:pPr marL="342900" indent="-32385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u="sng" dirty="0">
                <a:solidFill>
                  <a:srgbClr val="000000"/>
                </a:solidFill>
                <a:cs typeface="Lucida Sans Unicode" charset="0"/>
              </a:rPr>
              <a:t>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1075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Ползунов Иван Иванович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(1728 </a:t>
            </a:r>
            <a:r>
              <a:rPr lang="ru-RU" sz="3200" dirty="0"/>
              <a:t>г. - </a:t>
            </a:r>
            <a:r>
              <a:rPr lang="ru-RU" sz="3200" dirty="0" smtClean="0"/>
              <a:t>1766 </a:t>
            </a:r>
            <a:r>
              <a:rPr lang="ru-RU" sz="3200" dirty="0"/>
              <a:t>г.)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9950" y="2101850"/>
            <a:ext cx="4967288" cy="5099050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    Гениальный </a:t>
            </a:r>
            <a:r>
              <a:rPr lang="ru-RU" sz="2400" dirty="0" smtClean="0"/>
              <a:t>российский </a:t>
            </a:r>
            <a:r>
              <a:rPr lang="ru-RU" sz="2400" dirty="0"/>
              <a:t>инженер-самоучка, талантливый изобретатель, создатель двухцилиндровой паровой машины.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     Изобретение ждало признания несколько столетий.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 Положил начало современной горнодобывающей промышленности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Разработал: паровая машина (двухцилиндровая)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2160588"/>
            <a:ext cx="3816350" cy="4679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1075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Черепановы (Ефим Алексеевич  и Мирон Ефимович)</a:t>
            </a:r>
            <a:br>
              <a:rPr lang="ru-RU" sz="3200" dirty="0"/>
            </a:br>
            <a:r>
              <a:rPr lang="ru-RU" sz="3200" dirty="0"/>
              <a:t>(</a:t>
            </a:r>
            <a:r>
              <a:rPr lang="ru-RU" sz="3200" dirty="0" smtClean="0"/>
              <a:t>1774-1842) </a:t>
            </a:r>
            <a:r>
              <a:rPr lang="ru-RU" sz="3200" dirty="0"/>
              <a:t>(1803-1849</a:t>
            </a:r>
            <a:r>
              <a:rPr lang="ru-RU" sz="3200" dirty="0" smtClean="0"/>
              <a:t>)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67288" y="2101850"/>
            <a:ext cx="4824412" cy="5241925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Отец и сын Черепановы, русские изобретатели и промышленные инженеры, вошли в историю российских открытий не только как мастера технического искусства, улучшившие существовавшие на тот момент механизмы, но и как «родители» нового вида транспорта, используемого в модифицированном виде и поныне.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Разработали: паровоз </a:t>
            </a:r>
            <a:endParaRPr lang="ru-RU" sz="2400" dirty="0" smtClean="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 smtClean="0"/>
              <a:t>(</a:t>
            </a:r>
            <a:r>
              <a:rPr lang="ru-RU" sz="2400" dirty="0"/>
              <a:t>первый в России)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2663825"/>
            <a:ext cx="4248150" cy="3671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2160588"/>
            <a:ext cx="3490912" cy="47609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7425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Аносов Павел Петрович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(1796 </a:t>
            </a:r>
            <a:r>
              <a:rPr lang="ru-RU" sz="3200" dirty="0"/>
              <a:t>г. - </a:t>
            </a:r>
            <a:r>
              <a:rPr lang="ru-RU" sz="3200" dirty="0" smtClean="0"/>
              <a:t>1851 </a:t>
            </a:r>
            <a:r>
              <a:rPr lang="ru-RU" sz="3200" dirty="0"/>
              <a:t>г.)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4413" y="2101850"/>
            <a:ext cx="4824412" cy="4760913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Павел Петрович Аносов — выдающийся российский горный инженер, металлург. Его заслугой являются организация горнозаводской промышленности на Урале, исследования природы и природных богатств Южного Урала. Кроме того, Аносов занимал должность губернатора Томской губернии.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Разработал: булатная сталь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7425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err="1"/>
              <a:t>Бенардос</a:t>
            </a:r>
            <a:r>
              <a:rPr lang="ru-RU" sz="3200" dirty="0"/>
              <a:t> Николай Николаевич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(1842 </a:t>
            </a:r>
            <a:r>
              <a:rPr lang="ru-RU" sz="3200" dirty="0"/>
              <a:t>г. - </a:t>
            </a:r>
            <a:r>
              <a:rPr lang="ru-RU" sz="3200" dirty="0" smtClean="0"/>
              <a:t>1905 </a:t>
            </a:r>
            <a:r>
              <a:rPr lang="ru-RU" sz="3200" dirty="0"/>
              <a:t>г.)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32400" y="1957388"/>
            <a:ext cx="4487863" cy="5141912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Российский электротехник,  изобретатель, почетный инженер-электрик Электротехнического института, создатель электрической дуговой сварки, автор проекта снабжения Петербурга дешевым электрическим током для освещения и движения.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Разработал: электрическая дуговая сварка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5" y="2232025"/>
            <a:ext cx="3671888" cy="4751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01650"/>
            <a:ext cx="8599487" cy="13604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Владимир Григорьевич Шухов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(1853 —1939</a:t>
            </a:r>
            <a:r>
              <a:rPr lang="ru-RU" sz="3200" dirty="0"/>
              <a:t>)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35488" y="1944688"/>
            <a:ext cx="5327650" cy="5508625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Нефтепереработка, теплотехника, гидравлика, судостроение, военное дело, реставрационная наука - во всех </a:t>
            </a:r>
            <a:r>
              <a:rPr lang="ru-RU" sz="2400" dirty="0" smtClean="0"/>
              <a:t>этих </a:t>
            </a:r>
            <a:r>
              <a:rPr lang="ru-RU" sz="2400" dirty="0"/>
              <a:t>областях он сделал фундаментальные изобретения.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Первым в мире применил для строительства зданий и башен стальные сетчатые оболочки.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Ввёл в архитектуру форму однополостного гиперболоида вращения, создав первые в мире </a:t>
            </a:r>
            <a:r>
              <a:rPr lang="ru-RU" sz="2400" dirty="0" err="1"/>
              <a:t>гиперболоидные</a:t>
            </a:r>
            <a:r>
              <a:rPr lang="ru-RU" sz="2400" dirty="0"/>
              <a:t> конструкции. 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75" y="2232025"/>
            <a:ext cx="3448050" cy="4979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7425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Королев </a:t>
            </a:r>
            <a:r>
              <a:rPr lang="ru-RU" sz="3200" dirty="0" err="1"/>
              <a:t>Cергей</a:t>
            </a:r>
            <a:r>
              <a:rPr lang="ru-RU" sz="3200" dirty="0"/>
              <a:t> Павлович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(1906 </a:t>
            </a:r>
            <a:r>
              <a:rPr lang="ru-RU" sz="3200" dirty="0"/>
              <a:t>г. - </a:t>
            </a:r>
            <a:r>
              <a:rPr lang="ru-RU" sz="3200" dirty="0" smtClean="0"/>
              <a:t>1966 </a:t>
            </a:r>
            <a:r>
              <a:rPr lang="ru-RU" sz="3200" dirty="0"/>
              <a:t>г.)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92613" y="2101850"/>
            <a:ext cx="5472112" cy="5011738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Выдающийся конструктор и ученый, работавший в области ракетной и ракетно-космической техники. 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Является создателем отечественного стратегического ракетного оружия средней и межконтинентальной дальности и основоположником практической космонавтики.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Разработал: пилотируемый космический корабль (Восток).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2303463"/>
            <a:ext cx="3600450" cy="4464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7425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Ильюшин Сергей Владимирович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(1894 </a:t>
            </a:r>
            <a:r>
              <a:rPr lang="ru-RU" sz="3200" dirty="0"/>
              <a:t>г. - </a:t>
            </a:r>
            <a:r>
              <a:rPr lang="ru-RU" sz="3200" dirty="0" smtClean="0"/>
              <a:t>1977 </a:t>
            </a:r>
            <a:r>
              <a:rPr lang="ru-RU" sz="3200" dirty="0"/>
              <a:t>г.)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01850"/>
            <a:ext cx="4200525" cy="4760913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Выдающийся советский авиаконструктор, основатель конструкторского бюро. Трижды Герой Социалистического Труда (1941, 1957, 1974), семикратный лауреат Сталинской премии, генерал-полковник-инженер (1957), академик АН СССР (1968).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Разработал: самолет-штурмовик «Ил-2»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2303463"/>
            <a:ext cx="3671888" cy="4464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7425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Зворыкин Владимир Козьмич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(1888 </a:t>
            </a:r>
            <a:r>
              <a:rPr lang="ru-RU" sz="3200" dirty="0"/>
              <a:t>г. - </a:t>
            </a:r>
            <a:r>
              <a:rPr lang="ru-RU" sz="3200" dirty="0" smtClean="0"/>
              <a:t>1982 </a:t>
            </a:r>
            <a:r>
              <a:rPr lang="ru-RU" sz="3200" dirty="0"/>
              <a:t>г.)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01850"/>
            <a:ext cx="4200525" cy="4760913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Русский инженер, изобретатель. Один из создателей современного телевидения.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В молодом возрасте уехал в США, но не перестал быть русским ученым.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Разработал: телекоммуникационные системы (иконоскоп, кинескоп)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2376488"/>
            <a:ext cx="3671888" cy="4464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9487" cy="12525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  ОБЩАЯ ХАРАКТЕРИСТИКА ПРОФЕССИИ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874838"/>
            <a:ext cx="2066925" cy="215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3463" y="1808163"/>
            <a:ext cx="7559675" cy="5535612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Инженеры работают в самых разных областях.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Их труд необходим в сфере транспорта, авиации, строительства, на промышленных предприятиях, в научных центрах. Такие специалисты производят абсолютно всё: от предметов повседневного спроса до сложнейших технических сооружений.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Столь большая востребованность инженерских навыков во многих областях привела в появлению в этой профессии различных направлений.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Так, среди инженеров существуют конструкторы механики, программисты, технологи, экономисты, организаторы труда. Всех их объединяет участие в разработках различных устройств, сооружений, алгоритмов.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9487" cy="12525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ТИПОЛОГИЯ ПРОФЕССИЙ Е.А.КЛИМОВА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741363" y="2101850"/>
            <a:ext cx="8599487" cy="4752975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0" y="1520825"/>
            <a:ext cx="8689975" cy="5680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9012" cy="1262063"/>
          </a:xfrm>
          <a:ln/>
        </p:spPr>
        <p:txBody>
          <a:bodyPr tIns="28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000080"/>
                </a:solidFill>
              </a:rPr>
              <a:t>ПРОФЕССИЯ - ИНЖЕНЕР</a:t>
            </a:r>
            <a:endParaRPr lang="ru-RU" sz="3200" dirty="0">
              <a:solidFill>
                <a:srgbClr val="000080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741363" y="2101850"/>
            <a:ext cx="8609012" cy="4762500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1944688"/>
            <a:ext cx="8999537" cy="5111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9487" cy="12525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ОБЩАЯ ХАРАКТЕРИСТИКА ПРОФЕССИИ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2087563"/>
            <a:ext cx="8423275" cy="2266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1363" y="4583113"/>
            <a:ext cx="8599487" cy="2581275"/>
          </a:xfrm>
          <a:ln/>
        </p:spPr>
        <p:txBody>
          <a:bodyPr/>
          <a:lstStyle/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/>
              <a:t>Профессия инженера-механика относится к типу: «Человек – Техника», она ориентирована на создание, конструирование, наладку, эксплуатацию технических устройств, управление техническими устройствами. В этой профессии требуется высокий уровень развития наглядно-образного и пространственного мышления, склонности к работе с техническими системами и устройствами.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9487" cy="12525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ОБЩАЯ ХАРАКТЕРИСТИКА ПРОФЕССИИ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1363" y="4583113"/>
            <a:ext cx="8599487" cy="2581275"/>
          </a:xfrm>
          <a:ln/>
        </p:spPr>
        <p:txBody>
          <a:bodyPr/>
          <a:lstStyle/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/>
              <a:t>Дополнительный тип профессии: «Человек-Знак», поскольку она связана с работой со знаковой информацией: цифрами, формулами, таблицами, чертежами, схемами. Для этого требуются логические способности, умение сосредотачиваться, интерес к работе с информацией, развитое внимание и усидчивость, умение оперировать числами, пространственное мышление.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325" y="1808163"/>
            <a:ext cx="6840538" cy="2617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9487" cy="12525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ОБЩАЯ ХАРАКТЕРИСТИКА ПРОФЕССИИ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1363" y="5256213"/>
            <a:ext cx="8599487" cy="2016125"/>
          </a:xfrm>
          <a:ln/>
        </p:spPr>
        <p:txBody>
          <a:bodyPr/>
          <a:lstStyle/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/>
              <a:t>Профессия инженера-механика относится к классу эвристических (творческих), она связана с анализом, исследованиями и испытаниями. Такая профессия требует высокой эрудиции, оригинальности мышления, стремления к развитию и постоянному обучению.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3" y="2016125"/>
            <a:ext cx="6696075" cy="3095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360363"/>
            <a:ext cx="8602662" cy="13398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ОБЩАЯ ХАРАКТЕРИСТИКА ПРОФЕССИИ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87338" y="1700213"/>
            <a:ext cx="9647237" cy="5559425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  <a:tab pos="9410700" algn="l"/>
              </a:tabLst>
            </a:pPr>
            <a:r>
              <a:rPr lang="ru-RU"/>
              <a:t>Инженер — квалификация, которая присваивается большинству выпускников технических вузов. Они могут проводить инженерные работы в той области деятельности, которую в высшем учебном заведении изучали как специальность.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  <a:tab pos="9410700" algn="l"/>
              </a:tabLst>
            </a:pPr>
            <a:r>
              <a:rPr lang="ru-RU"/>
              <a:t>Под инженерными работами следует понимать разработку и проектирование систем, а также их апробирование. Инженеры осуществляют ввод в эксплуатацию этих систем, следят за их работой и своевременным ремонтом, формируют правила и нормы технологического процесса.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  <a:tab pos="9410700" algn="l"/>
              </a:tabLst>
            </a:pPr>
            <a:r>
              <a:rPr lang="ru-RU"/>
              <a:t>Инженеры могут заниматься научной деятельностью, связанной с изучением соседних научных областей, например, экономики или экологии. Инженеры-«изобретатели» осядут в прикладных научно-исследовательских институтах и конструкторских бюро. Ну а практики и реалисты находят себя на производстве.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7900" cy="12509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ИНЖЕНЕР. </a:t>
            </a:r>
            <a:r>
              <a:rPr lang="ru-RU" sz="3200">
                <a:solidFill>
                  <a:srgbClr val="000080"/>
                </a:solidFill>
                <a:cs typeface="Arial" charset="0"/>
              </a:rPr>
              <a:t>СОДЕРЖАНИЕ ТРУДА</a:t>
            </a:r>
            <a:r>
              <a:rPr lang="ru-RU">
                <a:cs typeface="Arial" charset="0"/>
              </a:rPr>
              <a:t/>
            </a:r>
            <a:br>
              <a:rPr lang="ru-RU">
                <a:cs typeface="Arial" charset="0"/>
              </a:rPr>
            </a:br>
            <a:endParaRPr lang="ru-RU">
              <a:cs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8" y="1368425"/>
            <a:ext cx="4227512" cy="2266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5850" y="1439863"/>
            <a:ext cx="4824413" cy="2376487"/>
          </a:xfrm>
          <a:ln/>
        </p:spPr>
        <p:txBody>
          <a:bodyPr/>
          <a:lstStyle/>
          <a:p>
            <a:pPr indent="-33178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80"/>
                </a:solidFill>
                <a:cs typeface="Arial" charset="0"/>
              </a:rPr>
              <a:t>В  ОБЯЗАННОСТИ </a:t>
            </a:r>
            <a:endParaRPr lang="ru-RU" dirty="0" smtClean="0">
              <a:solidFill>
                <a:srgbClr val="000080"/>
              </a:solidFill>
              <a:cs typeface="Arial" charset="0"/>
            </a:endParaRPr>
          </a:p>
          <a:p>
            <a:pPr indent="-33178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80"/>
                </a:solidFill>
                <a:cs typeface="Arial" charset="0"/>
              </a:rPr>
              <a:t>ИНЖЕНЕРА </a:t>
            </a:r>
            <a:r>
              <a:rPr lang="ru-RU" dirty="0">
                <a:solidFill>
                  <a:srgbClr val="000080"/>
                </a:solidFill>
                <a:cs typeface="Arial" charset="0"/>
              </a:rPr>
              <a:t>– МЕХАНИКА </a:t>
            </a:r>
            <a:r>
              <a:rPr lang="ru-RU" dirty="0" smtClean="0">
                <a:solidFill>
                  <a:srgbClr val="000080"/>
                </a:solidFill>
                <a:cs typeface="Arial" charset="0"/>
              </a:rPr>
              <a:t>ВХОДИТ</a:t>
            </a:r>
            <a:r>
              <a:rPr lang="ru-RU" dirty="0">
                <a:solidFill>
                  <a:srgbClr val="000080"/>
                </a:solidFill>
                <a:cs typeface="Arial" charset="0"/>
              </a:rPr>
              <a:t>: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solidFill>
                <a:srgbClr val="000080"/>
              </a:solidFill>
              <a:cs typeface="Arial" charset="0"/>
            </a:endParaRPr>
          </a:p>
          <a:p>
            <a:pPr marL="0" indent="11113" algn="just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cs typeface="Arial" charset="0"/>
              </a:rPr>
              <a:t>- проектирование, конструирование механического оборудования (машины, аппараты и т.д.); 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cs typeface="Arial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41363" y="3743325"/>
            <a:ext cx="8597900" cy="3708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1240" rIns="0" bIns="0"/>
          <a:lstStyle/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solidFill>
                  <a:srgbClr val="000000"/>
                </a:solidFill>
                <a:cs typeface="Arial" charset="0"/>
              </a:rPr>
              <a:t>- организация и контроль проведения монтажа, наладки, испытания, обслуживания механического оборудования; </a:t>
            </a: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solidFill>
                <a:srgbClr val="000000"/>
              </a:solidFill>
              <a:cs typeface="Arial" charset="0"/>
            </a:endParaRP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solidFill>
                  <a:srgbClr val="000000"/>
                </a:solidFill>
                <a:cs typeface="Arial" charset="0"/>
              </a:rPr>
              <a:t>- разработка технологических процессов; </a:t>
            </a: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solidFill>
                <a:srgbClr val="000000"/>
              </a:solidFill>
              <a:cs typeface="Arial" charset="0"/>
            </a:endParaRP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solidFill>
                  <a:srgbClr val="000000"/>
                </a:solidFill>
                <a:cs typeface="Arial" charset="0"/>
              </a:rPr>
              <a:t>- планирование ремонта машин, составление технического задания на реконструкцию действующего и создание нового оборудования; </a:t>
            </a: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solidFill>
                <a:srgbClr val="000000"/>
              </a:solidFill>
              <a:cs typeface="Arial" charset="0"/>
            </a:endParaRP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solidFill>
                  <a:srgbClr val="000000"/>
                </a:solidFill>
                <a:cs typeface="Arial" charset="0"/>
              </a:rPr>
              <a:t>- расчет экономической эффективности внедряемых технологических и проектных решений.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6312" cy="12493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000080"/>
                </a:solidFill>
              </a:rPr>
              <a:t>ИНЖЕНЕР: </a:t>
            </a:r>
            <a:r>
              <a:rPr lang="ru-RU" sz="3200" dirty="0">
                <a:solidFill>
                  <a:srgbClr val="000080"/>
                </a:solidFill>
                <a:cs typeface="Arial" charset="0"/>
              </a:rPr>
              <a:t>ОРГАНИЗАЦИЯ  И УСЛОВИЯ ТРУДА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45088" y="2101850"/>
            <a:ext cx="4194175" cy="2265363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>
                <a:cs typeface="Arial" charset="0"/>
              </a:rPr>
              <a:t>Труд инженера-механика имеет такую организацию, при которой он </a:t>
            </a:r>
            <a:r>
              <a:rPr lang="ru-RU">
                <a:solidFill>
                  <a:srgbClr val="000080"/>
                </a:solidFill>
                <a:cs typeface="Arial" charset="0"/>
              </a:rPr>
              <a:t>работает как индивидуально, так и коллективно </a:t>
            </a:r>
            <a:r>
              <a:rPr lang="ru-RU">
                <a:cs typeface="Arial" charset="0"/>
              </a:rPr>
              <a:t>(инженерный и рабочий коллективы).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2101850"/>
            <a:ext cx="4032250" cy="2265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31800" y="4608513"/>
            <a:ext cx="9431338" cy="2944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240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2400">
                <a:solidFill>
                  <a:srgbClr val="000000"/>
                </a:solidFill>
                <a:ea typeface="Microsoft YaHei" charset="0"/>
                <a:cs typeface="Microsoft YaHei" charset="0"/>
              </a:rPr>
              <a:t>Является  </a:t>
            </a:r>
            <a:r>
              <a:rPr lang="ru-RU" sz="2400">
                <a:solidFill>
                  <a:srgbClr val="000080"/>
                </a:solidFill>
                <a:ea typeface="Microsoft YaHei" charset="0"/>
                <a:cs typeface="Microsoft YaHei" charset="0"/>
              </a:rPr>
              <a:t>организатором собственной работы</a:t>
            </a:r>
            <a:r>
              <a:rPr lang="ru-RU" sz="2400" b="1">
                <a:solidFill>
                  <a:srgbClr val="000000"/>
                </a:solidFill>
                <a:ea typeface="Microsoft YaHei" charset="0"/>
                <a:cs typeface="Microsoft YaHei" charset="0"/>
              </a:rPr>
              <a:t> (</a:t>
            </a:r>
            <a:r>
              <a:rPr lang="ru-RU" sz="2400">
                <a:solidFill>
                  <a:srgbClr val="000000"/>
                </a:solidFill>
                <a:ea typeface="Microsoft YaHei" charset="0"/>
                <a:cs typeface="Microsoft YaHei" charset="0"/>
              </a:rPr>
              <a:t>самостоятельно планирует и распределяет рабочую нагрузку), и организатором работы других людей – членов рабочих коллектива.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2400">
              <a:solidFill>
                <a:srgbClr val="00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22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2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5146675" y="2101850"/>
            <a:ext cx="4195763" cy="4751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4824413"/>
            <a:ext cx="3024187" cy="2160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455988" y="4464050"/>
            <a:ext cx="6408737" cy="303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1240" rIns="0" bIns="0"/>
          <a:lstStyle/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80"/>
                </a:solidFill>
                <a:cs typeface="Arial" charset="0"/>
              </a:rPr>
              <a:t>Психофизиологическое напряжение</a:t>
            </a:r>
            <a:r>
              <a:rPr lang="ru-RU" sz="2200">
                <a:solidFill>
                  <a:srgbClr val="000000"/>
                </a:solidFill>
                <a:cs typeface="Arial" charset="0"/>
              </a:rPr>
              <a:t> в работу могут вносить следующие факторы:</a:t>
            </a: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>
              <a:solidFill>
                <a:srgbClr val="000000"/>
              </a:solidFill>
              <a:cs typeface="Arial" charset="0"/>
            </a:endParaRP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00"/>
                </a:solidFill>
                <a:cs typeface="Arial" charset="0"/>
              </a:rPr>
              <a:t>- повышенная материальная ответственность и за жизнь и здоровье людей; </a:t>
            </a: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00"/>
                </a:solidFill>
                <a:cs typeface="Arial" charset="0"/>
              </a:rPr>
              <a:t>- наличие специфических условий труда (шум, вибрация, вредные пары и газы); </a:t>
            </a:r>
          </a:p>
          <a:p>
            <a:pPr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00"/>
                </a:solidFill>
                <a:cs typeface="Arial" charset="0"/>
              </a:rPr>
              <a:t>- необходимость удерживать в памяти большой объем информации.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527425" y="1501775"/>
            <a:ext cx="6335713" cy="3090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indent="3603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solidFill>
                  <a:srgbClr val="000000"/>
                </a:solidFill>
                <a:cs typeface="Arial" charset="0"/>
              </a:rPr>
              <a:t>Работает </a:t>
            </a:r>
            <a:r>
              <a:rPr lang="ru-RU" sz="2200" dirty="0">
                <a:solidFill>
                  <a:srgbClr val="000080"/>
                </a:solidFill>
                <a:cs typeface="Arial" charset="0"/>
              </a:rPr>
              <a:t>в комфортных условиях</a:t>
            </a:r>
            <a:r>
              <a:rPr lang="ru-RU" sz="2200" dirty="0">
                <a:solidFill>
                  <a:srgbClr val="000000"/>
                </a:solidFill>
                <a:cs typeface="Arial" charset="0"/>
              </a:rPr>
              <a:t> – в помещении, рабочая </a:t>
            </a:r>
            <a:r>
              <a:rPr lang="ru-RU" sz="2200" dirty="0" smtClean="0">
                <a:solidFill>
                  <a:srgbClr val="000000"/>
                </a:solidFill>
                <a:cs typeface="Arial" charset="0"/>
              </a:rPr>
              <a:t>поза - </a:t>
            </a:r>
            <a:r>
              <a:rPr lang="ru-RU" sz="2200" dirty="0">
                <a:solidFill>
                  <a:srgbClr val="000000"/>
                </a:solidFill>
                <a:cs typeface="Arial" charset="0"/>
              </a:rPr>
              <a:t>сидя. </a:t>
            </a:r>
          </a:p>
          <a:p>
            <a:pPr indent="3603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solidFill>
                <a:srgbClr val="000000"/>
              </a:solidFill>
              <a:cs typeface="Arial" charset="0"/>
            </a:endParaRPr>
          </a:p>
          <a:p>
            <a:pPr indent="3603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dirty="0">
                <a:solidFill>
                  <a:srgbClr val="000000"/>
                </a:solidFill>
                <a:cs typeface="Arial" charset="0"/>
              </a:rPr>
              <a:t>Иногда деловые контакты инженера-механика связаны с </a:t>
            </a:r>
            <a:r>
              <a:rPr lang="ru-RU" sz="2200" dirty="0">
                <a:solidFill>
                  <a:srgbClr val="000080"/>
                </a:solidFill>
                <a:cs typeface="Arial" charset="0"/>
              </a:rPr>
              <a:t>необходимостью находиться непосредственно на производстве </a:t>
            </a:r>
            <a:r>
              <a:rPr lang="ru-RU" sz="2200" dirty="0">
                <a:solidFill>
                  <a:srgbClr val="000000"/>
                </a:solidFill>
                <a:cs typeface="Arial" charset="0"/>
              </a:rPr>
              <a:t>(цех, участок, лаборатория), рядом с технологическим оборудованием.</a:t>
            </a:r>
          </a:p>
          <a:p>
            <a:pPr indent="3603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solidFill>
                <a:srgbClr val="000000"/>
              </a:solidFill>
              <a:cs typeface="Arial" charset="0"/>
            </a:endParaRPr>
          </a:p>
          <a:p>
            <a:pPr indent="360363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741363" y="287338"/>
            <a:ext cx="8596312" cy="12144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ИНЖЕНЕР. </a:t>
            </a:r>
            <a:r>
              <a:rPr lang="ru-RU" sz="3200">
                <a:solidFill>
                  <a:srgbClr val="000080"/>
                </a:solidFill>
                <a:cs typeface="Arial" charset="0"/>
              </a:rPr>
              <a:t>ОРГАНИЗАЦИЯ  И УСЛОВИЯ ТРУДА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1800225"/>
            <a:ext cx="3024187" cy="2519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360363"/>
            <a:ext cx="8596312" cy="12239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  <a:cs typeface="Arial" charset="0"/>
              </a:rPr>
              <a:t>ТРЕБОВАНИЯ ПРОФЕССИИ 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0675" y="1944688"/>
            <a:ext cx="4648200" cy="5326062"/>
          </a:xfrm>
          <a:ln/>
        </p:spPr>
        <p:txBody>
          <a:bodyPr/>
          <a:lstStyle/>
          <a:p>
            <a:pPr indent="-33337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>
                <a:solidFill>
                  <a:srgbClr val="000080"/>
                </a:solidFill>
                <a:cs typeface="Arial" charset="0"/>
              </a:rPr>
              <a:t>К ИНДИВИДУАЛЬНЫМ СПОСОБНОСТЯМ СПЕЦИАЛИСТА</a:t>
            </a:r>
          </a:p>
          <a:p>
            <a:pPr indent="-333375" algn="just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/>
          </a:p>
          <a:p>
            <a:pPr marL="0" indent="952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техническое мышление;</a:t>
            </a:r>
          </a:p>
          <a:p>
            <a:pPr marL="0" indent="952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cs typeface="Arial" charset="0"/>
            </a:endParaRPr>
          </a:p>
          <a:p>
            <a:pPr marL="0" indent="952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пространственное воображение; </a:t>
            </a:r>
          </a:p>
          <a:p>
            <a:pPr marL="0" indent="952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cs typeface="Arial" charset="0"/>
            </a:endParaRPr>
          </a:p>
          <a:p>
            <a:pPr marL="0" indent="952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способность к концентрации и распределению внимания; </a:t>
            </a:r>
          </a:p>
          <a:p>
            <a:pPr marL="0" indent="952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cs typeface="Arial" charset="0"/>
            </a:endParaRPr>
          </a:p>
          <a:p>
            <a:pPr marL="0" indent="9525" algn="ctr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хорошая долговременная и оперативная память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5145088" y="1944688"/>
            <a:ext cx="4646612" cy="5457825"/>
          </a:xfrm>
          <a:ln/>
        </p:spPr>
        <p:txBody>
          <a:bodyPr/>
          <a:lstStyle/>
          <a:p>
            <a:pPr indent="-33337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>
                <a:solidFill>
                  <a:srgbClr val="000080"/>
                </a:solidFill>
                <a:cs typeface="Arial" charset="0"/>
              </a:rPr>
              <a:t>К ЛИЧНОСТНЫМ СПОСОБНОСТЯМ И КАЧЕСТВАМ СПЕЦИАЛИСТА</a:t>
            </a:r>
          </a:p>
          <a:p>
            <a:pPr indent="-33337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solidFill>
                <a:srgbClr val="000080"/>
              </a:solidFill>
            </a:endParaRP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личная организованность;</a:t>
            </a: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 </a:t>
            </a: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гибкость мышления, изобретательность; </a:t>
            </a: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cs typeface="Arial" charset="0"/>
            </a:endParaRP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самостоятельность; </a:t>
            </a: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cs typeface="Arial" charset="0"/>
            </a:endParaRP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инициативность; </a:t>
            </a: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cs typeface="Arial" charset="0"/>
            </a:endParaRP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организаторские способности;</a:t>
            </a: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>
              <a:cs typeface="Arial" charset="0"/>
            </a:endParaRPr>
          </a:p>
          <a:p>
            <a:pPr marL="0" indent="952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cs typeface="Arial" charset="0"/>
              </a:rPr>
              <a:t>- ответственность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6312" cy="12493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>
                <a:solidFill>
                  <a:srgbClr val="000080"/>
                </a:solidFill>
                <a:cs typeface="Arial" charset="0"/>
              </a:rPr>
              <a:t>ТРЕБОВАНИЯ ПРОФЕССИИ 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41363" y="2101850"/>
            <a:ext cx="4194175" cy="2265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1240" rIns="0" bIns="0"/>
          <a:lstStyle/>
          <a:p>
            <a:pPr marL="342900" indent="-32702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   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9438" y="2160588"/>
            <a:ext cx="4356100" cy="2160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000">
              <a:solidFill>
                <a:srgbClr val="000000"/>
              </a:solidFill>
              <a:ea typeface="Microsoft YaHei" charset="0"/>
              <a:cs typeface="Microsoft YaHei" charset="0"/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000">
              <a:solidFill>
                <a:srgbClr val="000000"/>
              </a:solidFill>
              <a:ea typeface="Microsoft YaHei" charset="0"/>
              <a:cs typeface="Microsoft YaHei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145088" y="2101850"/>
            <a:ext cx="4194175" cy="2366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1240" rIns="0" bIns="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80"/>
                </a:solidFill>
                <a:cs typeface="Arial" charset="0"/>
              </a:rPr>
              <a:t>ДОПРОФЕССИОНАЛЬНОЕ ОБРАЗОВАНИЕ</a:t>
            </a:r>
            <a:br>
              <a:rPr lang="ru-RU" sz="2200">
                <a:solidFill>
                  <a:srgbClr val="000080"/>
                </a:solidFill>
                <a:cs typeface="Arial" charset="0"/>
              </a:rPr>
            </a:br>
            <a:endParaRPr lang="ru-RU" sz="2200">
              <a:solidFill>
                <a:srgbClr val="000080"/>
              </a:solidFill>
              <a:cs typeface="Arial" charset="0"/>
            </a:endParaRPr>
          </a:p>
          <a:p>
            <a:pPr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00"/>
                </a:solidFill>
                <a:cs typeface="Arial" charset="0"/>
              </a:rPr>
              <a:t>Необходимы знания по математике, физике, черчению, информатике в рамках школьной программы.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145088" y="4583113"/>
            <a:ext cx="4194175" cy="2703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1240" rIns="0" bIns="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80"/>
                </a:solidFill>
                <a:cs typeface="Arial" charset="0"/>
              </a:rPr>
              <a:t>          ПУТИ ПОЛУЧЕНИЯ           ПРОФЕССИИ</a:t>
            </a:r>
          </a:p>
          <a:p>
            <a:pPr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>
                <a:solidFill>
                  <a:srgbClr val="000000"/>
                </a:solidFill>
                <a:cs typeface="Arial" charset="0"/>
              </a:rPr>
              <a:t/>
            </a:r>
            <a:br>
              <a:rPr lang="ru-RU" sz="2200">
                <a:solidFill>
                  <a:srgbClr val="000000"/>
                </a:solidFill>
                <a:cs typeface="Arial" charset="0"/>
              </a:rPr>
            </a:br>
            <a:r>
              <a:rPr lang="ru-RU" sz="2200">
                <a:solidFill>
                  <a:srgbClr val="000000"/>
                </a:solidFill>
                <a:cs typeface="Arial" charset="0"/>
              </a:rPr>
              <a:t>    Профессии инженера-механика обучают в учреждениях высшего профессионального образования.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4751388"/>
            <a:ext cx="4464050" cy="23764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238" y="2016125"/>
            <a:ext cx="4432300" cy="2519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741363" y="555625"/>
            <a:ext cx="8609012" cy="1262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5837" cy="12588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/>
              <a:t>Каждый год 30 октября в России отмечается </a:t>
            </a:r>
            <a:br>
              <a:rPr lang="ru-RU" sz="3200"/>
            </a:br>
            <a:r>
              <a:rPr lang="ru-RU" sz="3200">
                <a:solidFill>
                  <a:srgbClr val="800000"/>
                </a:solidFill>
              </a:rPr>
              <a:t>День инженера-механика</a:t>
            </a:r>
            <a:br>
              <a:rPr lang="ru-RU" sz="3200">
                <a:solidFill>
                  <a:srgbClr val="800000"/>
                </a:solidFill>
              </a:rPr>
            </a:br>
            <a:r>
              <a:rPr lang="ru-RU" sz="320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2303463"/>
            <a:ext cx="8712200" cy="4608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ИСТОРИЯ ПРОФЕССИИ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49850" y="2101850"/>
            <a:ext cx="4198938" cy="4757738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Профессия возникла гораздо раньше, чем была официально признана.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Первоначально инженерами называли лиц, которые управляли военными машинами.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Понятие «гражданский инженер» появилось в XVI веке в Голландии применительно к строителям мостов и дорог, затем в Англии и других странах.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2016125"/>
            <a:ext cx="3790950" cy="5170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ИСТОРИЯ ВОЗНИКНОВЕНИЯ ПРАЗДНИКА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4775" y="2101850"/>
            <a:ext cx="4535488" cy="4757738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Профессия инженера достойна уважения со стороны других людей.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Чтобы каким-то образом показать свою признательность по отношению к людям этой профессии, было принято решение о введении праздника в их честь.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 В 1996 году главнокомандующий ВМФ издал Указ об установлении официального праздника инженера-механика.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92163" y="2232025"/>
            <a:ext cx="4198937" cy="475773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768350" y="431800"/>
            <a:ext cx="8591550" cy="1244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ВАЖНОСТЬ ПРОФЕССИИ 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741363" y="2101850"/>
            <a:ext cx="8591550" cy="4745038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/>
              <a:t>В современном мире профессия инженера является важной и востребованной.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/>
              <a:t> На территории России профессия инженера — одна из самых распространенных. Ее представители — это целая треть от всех специалистов с высшим образованием в стране. 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/>
              <a:t>В будущем профессия инженера по-прежнему останется самой востребованной: развитие науки, техники, регулирование природных катаклизмов невообразимо без этих специалистов. Также, как и прежде, они будут задействованы во всех областях деятельности человеческого труда.</a:t>
            </a:r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503238" y="149225"/>
            <a:ext cx="9070975" cy="1701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113" y="1851025"/>
            <a:ext cx="8928100" cy="4124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89962" cy="12430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ПРОМЫШЛЕННОСТЬ САМАРСКОЙ ОБЛАСТИ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41363" y="6048375"/>
            <a:ext cx="8834437" cy="1152525"/>
          </a:xfrm>
          <a:ln/>
        </p:spPr>
        <p:txBody>
          <a:bodyPr/>
          <a:lstStyle/>
          <a:p>
            <a:pPr marL="0" indent="360363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/>
              <a:t>В настоящее время наиболее актуальной является Стратегия социально-экономического развития до 2020 года, в основу которой был положен кластерный подход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89962" cy="12430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ПРОМЫШЛЕННОСТЬ САМАРСКОЙ ОБЛАСТИ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2016125"/>
            <a:ext cx="5256213" cy="4824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2475" y="2101850"/>
            <a:ext cx="3500438" cy="5116513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 Кластер — это группа географически соседствующих взаимосвязанных компаний и связанных с ними организаций определённой сферы, характери­зующихся общностью деятельности и взаимодополняющих друг друга.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1588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7900" cy="1250950"/>
          </a:xfrm>
          <a:ln/>
        </p:spPr>
        <p:txBody>
          <a:bodyPr tIns="2124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/>
              <a:t/>
            </a:r>
            <a:br>
              <a:rPr lang="ru-RU"/>
            </a:br>
            <a:r>
              <a:rPr lang="ru-RU" sz="3200">
                <a:solidFill>
                  <a:srgbClr val="000080"/>
                </a:solidFill>
              </a:rPr>
              <a:t>АВТОМОБИЛЬНЫЙ КЛАСТЕР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3076575"/>
            <a:ext cx="4195762" cy="2798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6675" y="2101850"/>
            <a:ext cx="4195763" cy="4751388"/>
          </a:xfrm>
          <a:ln/>
        </p:spPr>
        <p:txBody>
          <a:bodyPr/>
          <a:lstStyle/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sz="2400"/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sz="2400"/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sz="2400"/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sz="2400"/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sz="2400"/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ru-RU" sz="2400"/>
          </a:p>
          <a:p>
            <a:pPr marL="431800" indent="-303213" algn="ctr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ru-RU" sz="3600"/>
              <a:t>ОАО «АВТОВАЗ»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9012" cy="1262063"/>
          </a:xfrm>
          <a:ln/>
        </p:spPr>
        <p:txBody>
          <a:bodyPr tIns="28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АВИАЦИОННО-КОСМИЧЕСКИЙ КЛАСТЕР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2303463"/>
            <a:ext cx="4410075" cy="4392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1438" y="2087563"/>
            <a:ext cx="4200525" cy="4762500"/>
          </a:xfrm>
          <a:ln/>
        </p:spPr>
        <p:txBody>
          <a:bodyPr/>
          <a:lstStyle/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r>
              <a:rPr lang="ru-RU" sz="2400"/>
              <a:t>ОАО «Авиакор-авиационный завод»</a:t>
            </a:r>
          </a:p>
          <a:p>
            <a:pPr marL="431800" indent="-303213">
              <a:buClrTx/>
              <a:buSzPct val="45000"/>
              <a:buFontTx/>
              <a:buNone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endParaRPr lang="ru-RU" sz="2400"/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r>
              <a:rPr lang="ru-RU" sz="2400"/>
              <a:t>Ракетно-космический центр «ЦСКБ-Прогресс»</a:t>
            </a:r>
          </a:p>
          <a:p>
            <a:pPr marL="431800" indent="-303213">
              <a:buClrTx/>
              <a:buSzPct val="45000"/>
              <a:buFontTx/>
              <a:buNone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endParaRPr lang="ru-RU" sz="2400"/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r>
              <a:rPr lang="ru-RU" sz="2400"/>
              <a:t>ОАО «СНТК им.Н.Д.Кузнецова»</a:t>
            </a:r>
          </a:p>
          <a:p>
            <a:pPr marL="431800" indent="-303213">
              <a:buClrTx/>
              <a:buSzPct val="45000"/>
              <a:buFontTx/>
              <a:buNone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endParaRPr lang="ru-RU" sz="2400"/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r>
              <a:rPr lang="ru-RU" sz="2400"/>
              <a:t>ОАО «Моторостроитель»</a:t>
            </a:r>
          </a:p>
          <a:p>
            <a:pPr marL="431800" indent="-303213">
              <a:buClrTx/>
              <a:buSzPct val="45000"/>
              <a:buFontTx/>
              <a:buNone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endParaRPr lang="ru-RU" sz="2400"/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515938" algn="l"/>
                <a:tab pos="965200" algn="l"/>
                <a:tab pos="1414463" algn="l"/>
                <a:tab pos="1863725" algn="l"/>
                <a:tab pos="2312988" algn="l"/>
                <a:tab pos="2762250" algn="l"/>
                <a:tab pos="3211513" algn="l"/>
                <a:tab pos="3660775" algn="l"/>
                <a:tab pos="4110038" algn="l"/>
                <a:tab pos="4559300" algn="l"/>
                <a:tab pos="5008563" algn="l"/>
                <a:tab pos="5457825" algn="l"/>
                <a:tab pos="5907088" algn="l"/>
                <a:tab pos="6356350" algn="l"/>
                <a:tab pos="6805613" algn="l"/>
                <a:tab pos="7254875" algn="l"/>
                <a:tab pos="7704138" algn="l"/>
                <a:tab pos="8153400" algn="l"/>
                <a:tab pos="8602663" algn="l"/>
                <a:tab pos="9051925" algn="l"/>
              </a:tabLst>
            </a:pPr>
            <a:r>
              <a:rPr lang="ru-RU" sz="2400"/>
              <a:t>ОАО «Авиаагрегат»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741363" y="555625"/>
            <a:ext cx="8609012" cy="1262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0080"/>
                </a:solidFill>
                <a:cs typeface="Lucida Sans Unicode" charset="0"/>
              </a:rPr>
              <a:t> НЕФТЕХИМИЧЕСКИЙ КЛАСТЕР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151438" y="2101850"/>
            <a:ext cx="4200525" cy="4762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1240" rIns="0" bIns="0"/>
          <a:lstStyle/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ОАО Самаранефтегаз</a:t>
            </a: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ОАО «Новокуйбышевский НПЗ»</a:t>
            </a: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None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ОАО «Сызранский НПЗ»</a:t>
            </a: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None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ОАО «Куйбышевский НПЗ»</a:t>
            </a: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None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ОАО «Промсинтез»</a:t>
            </a: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None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11163" indent="-306388">
              <a:buClr>
                <a:srgbClr val="0E594D"/>
              </a:buClr>
              <a:buSzPct val="45000"/>
              <a:buFont typeface="Wingdings" charset="2"/>
              <a:buChar char="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САНОРС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" y="2101850"/>
            <a:ext cx="4279900" cy="4762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741363" y="555625"/>
            <a:ext cx="8609012" cy="1262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0080"/>
                </a:solidFill>
                <a:cs typeface="Lucida Sans Unicode" charset="0"/>
              </a:rPr>
              <a:t>МЕТАЛЛУРГИЯ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2376488"/>
            <a:ext cx="4200525" cy="4392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151438" y="2101850"/>
            <a:ext cx="4200525" cy="4762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1240" rIns="0" bIns="0"/>
          <a:lstStyle/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31800" indent="-303213">
              <a:buClrTx/>
              <a:buSzPct val="45000"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endParaRPr lang="ru-RU" sz="2400">
              <a:solidFill>
                <a:srgbClr val="000000"/>
              </a:solidFill>
              <a:cs typeface="Lucida Sans Unicode" charset="0"/>
            </a:endParaRPr>
          </a:p>
          <a:p>
            <a:pPr marL="431800" indent="-303213" algn="ctr">
              <a:buClrTx/>
              <a:buSzPct val="45000"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ru-RU" sz="2400">
                <a:solidFill>
                  <a:srgbClr val="000000"/>
                </a:solidFill>
                <a:cs typeface="Lucida Sans Unicode" charset="0"/>
              </a:rPr>
              <a:t>ОАО «САМАРСКИЙ МЕТАЛЛУРГИЧЕСКИЙ ЗАВОД</a:t>
            </a:r>
            <a:r>
              <a:rPr lang="ru-RU" sz="2400">
                <a:solidFill>
                  <a:srgbClr val="000080"/>
                </a:solidFill>
                <a:cs typeface="Lucida Sans Unicode" charset="0"/>
              </a:rPr>
              <a:t>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1511300"/>
            <a:ext cx="4730750" cy="4967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986" name="Rectangle 2"/>
          <p:cNvSpPr>
            <a:spLocks noGrp="1" noChangeArrowheads="1"/>
          </p:cNvSpPr>
          <p:nvPr>
            <p:ph type="body"/>
          </p:nvPr>
        </p:nvSpPr>
        <p:spPr>
          <a:xfrm>
            <a:off x="5524500" y="1584325"/>
            <a:ext cx="4194175" cy="4749800"/>
          </a:xfrm>
          <a:ln/>
        </p:spPr>
        <p:txBody>
          <a:bodyPr tIns="21240" anchor="t"/>
          <a:lstStyle/>
          <a:p>
            <a:pPr marL="342900"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0">
              <a:solidFill>
                <a:srgbClr val="000000"/>
              </a:solidFill>
            </a:endParaRPr>
          </a:p>
          <a:p>
            <a:pPr marL="342900"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0">
              <a:solidFill>
                <a:srgbClr val="000000"/>
              </a:solidFill>
            </a:endParaRPr>
          </a:p>
          <a:p>
            <a:pPr marL="342900"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0">
                <a:solidFill>
                  <a:srgbClr val="000080"/>
                </a:solidFill>
              </a:rPr>
              <a:t>СТРАНЕ </a:t>
            </a:r>
          </a:p>
          <a:p>
            <a:pPr marL="342900"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0">
              <a:solidFill>
                <a:srgbClr val="000080"/>
              </a:solidFill>
            </a:endParaRPr>
          </a:p>
          <a:p>
            <a:pPr marL="342900"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0">
                <a:solidFill>
                  <a:srgbClr val="000080"/>
                </a:solidFill>
              </a:rPr>
              <a:t>НУЖНЫ</a:t>
            </a:r>
          </a:p>
          <a:p>
            <a:pPr marL="342900"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0">
              <a:solidFill>
                <a:srgbClr val="000080"/>
              </a:solidFill>
            </a:endParaRPr>
          </a:p>
          <a:p>
            <a:pPr marL="342900"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0">
                <a:solidFill>
                  <a:srgbClr val="000080"/>
                </a:solidFill>
              </a:rPr>
              <a:t> ИНЖЕНЕРЫ!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body"/>
          </p:nvPr>
        </p:nvSpPr>
        <p:spPr>
          <a:xfrm>
            <a:off x="741363" y="2101850"/>
            <a:ext cx="4194175" cy="4748213"/>
          </a:xfrm>
          <a:ln/>
        </p:spPr>
        <p:txBody>
          <a:bodyPr tIns="21240" anchor="t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b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b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b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b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b="0" dirty="0">
                <a:solidFill>
                  <a:srgbClr val="000000"/>
                </a:solidFill>
              </a:rPr>
              <a:t>СПИСОК ИСПОЛЬЗОВАННЫХ ИСТОЧНИКОВ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24413" y="287338"/>
            <a:ext cx="4514850" cy="6562725"/>
          </a:xfrm>
          <a:ln/>
        </p:spPr>
        <p:txBody>
          <a:bodyPr/>
          <a:lstStyle/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vse-dni.ru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ru.freepik.com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yandex.ru</a:t>
            </a:r>
            <a:r>
              <a:rPr lang="ru-RU" sz="2400" dirty="0"/>
              <a:t>/</a:t>
            </a:r>
            <a:r>
              <a:rPr lang="ru-RU" sz="2400" dirty="0" err="1"/>
              <a:t>images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www</a:t>
            </a:r>
            <a:r>
              <a:rPr lang="ru-RU" sz="2400" dirty="0"/>
              <a:t>. </a:t>
            </a:r>
            <a:r>
              <a:rPr lang="ru-RU" sz="2400" dirty="0" err="1"/>
              <a:t>ucheba.ru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prof.biograguru.ru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rufact.org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sapper-museum.narod.ru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 smtClean="0"/>
              <a:t>ru.wikipedia.org</a:t>
            </a:r>
            <a:endParaRPr lang="ru-RU" sz="2400" dirty="0" smtClean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2400" dirty="0" smtClean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 smtClean="0"/>
              <a:t>www.investinsamara.ru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www</a:t>
            </a:r>
            <a:r>
              <a:rPr lang="ru-RU" sz="2400" dirty="0"/>
              <a:t>. </a:t>
            </a:r>
            <a:r>
              <a:rPr lang="ru-RU" sz="2400" dirty="0" err="1"/>
              <a:t>vestnik-old.samsu.ru</a:t>
            </a:r>
            <a:endParaRPr lang="ru-RU" sz="2400" dirty="0"/>
          </a:p>
          <a:p>
            <a:pPr indent="-334963">
              <a:buClrTx/>
              <a:buSz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Sz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/>
              <a:t>www.moluch.ru</a:t>
            </a: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/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/>
              <a:t> </a:t>
            </a:r>
          </a:p>
          <a:p>
            <a:pPr indent="-33496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2662" cy="12557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ИСТОРИЯ ПРОФЕССИИ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49850" y="2101850"/>
            <a:ext cx="4197350" cy="4756150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Понятие и звание инженер давно применялись в России, где инженерное образование началось с основания в </a:t>
            </a:r>
            <a:r>
              <a:rPr lang="ru-RU" sz="2400" dirty="0" smtClean="0"/>
              <a:t>1701 г</a:t>
            </a:r>
            <a:r>
              <a:rPr lang="ru-RU" sz="2400" dirty="0"/>
              <a:t>. в Москве школы математических и навигационных наук, а затем в 1712 г. первой инженерной школы.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dirty="0"/>
              <a:t>В русской армии XVI века инженеры назывались «розмыслами».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087563"/>
            <a:ext cx="4572000" cy="457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ИСТОРИЯ ПРОФЕССИИ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1363" y="2101850"/>
            <a:ext cx="4198937" cy="4757738"/>
          </a:xfrm>
          <a:ln/>
        </p:spPr>
        <p:txBody>
          <a:bodyPr/>
          <a:lstStyle/>
          <a:p>
            <a:pPr marL="0" indent="0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5149850" y="2101850"/>
            <a:ext cx="4641850" cy="5508625"/>
          </a:xfrm>
          <a:ln/>
        </p:spPr>
        <p:txBody>
          <a:bodyPr/>
          <a:lstStyle/>
          <a:p>
            <a:pPr marL="0" indent="360363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В Российской империи  профессия инженера официально появилась в 19 веке. </a:t>
            </a:r>
          </a:p>
          <a:p>
            <a:pPr marL="0" indent="360363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В 1854 году начальником Военно-морского флота было принято решение о добавлении новой должности в штат. </a:t>
            </a:r>
          </a:p>
          <a:p>
            <a:pPr marL="0" indent="360363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Она называлась "инженер-механик судостроительного производства" и заключалась в проектировании кораблей.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" y="2376488"/>
            <a:ext cx="4535488" cy="426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ИСТОРИЯ ПРОФЕССИИ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49850" y="2101850"/>
            <a:ext cx="4198938" cy="4757738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Несколькими годами позже специалисты стали использовать свои знания не только в судостроении, но в производственных областях.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Инженеры стали двигателями технического прогресса в мире, что способствовало быстрому развитию технологий.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2289175"/>
            <a:ext cx="4608512" cy="4119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5837" cy="12588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ИСТОРИЯ ПРОФЕССИИ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16500" y="2160588"/>
            <a:ext cx="4198938" cy="5111750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Работа в этой отрасли требовала не только специальных знаний, но и усидчивости и внимательности.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Со временем профессия инженера стала одной из наиболее престижных и оплачиваемых.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2087563"/>
            <a:ext cx="3816350" cy="4895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593137" cy="1246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000080"/>
                </a:solidFill>
              </a:rPr>
              <a:t>ИНЖЕНЕРЫ: ОТ ИСТОРИИ К СОВРЕМЕННОСТИ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563" y="2101850"/>
            <a:ext cx="6048375" cy="3875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5975350"/>
            <a:ext cx="9144000" cy="1295400"/>
          </a:xfrm>
          <a:ln/>
        </p:spPr>
        <p:txBody>
          <a:bodyPr/>
          <a:lstStyle/>
          <a:p>
            <a:pPr marL="0" indent="360363" algn="just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/>
              <a:t>Слово  “инженер”  происходит  от  латинского  ingenium, которое  можно перевести как изобретательность, способность, острая выдумка, талант, гений, знание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555625"/>
            <a:ext cx="8601075" cy="12541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/>
              <a:t>Нартов Андрей Константинович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(1693 </a:t>
            </a:r>
            <a:r>
              <a:rPr lang="ru-RU" sz="3200" dirty="0"/>
              <a:t>г. - </a:t>
            </a:r>
            <a:r>
              <a:rPr lang="ru-RU" sz="3200" dirty="0" smtClean="0"/>
              <a:t>1756 </a:t>
            </a:r>
            <a:r>
              <a:rPr lang="ru-RU" sz="3200" dirty="0"/>
              <a:t>г.)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19588" y="2101850"/>
            <a:ext cx="5327650" cy="5141913"/>
          </a:xfrm>
          <a:ln/>
        </p:spPr>
        <p:txBody>
          <a:bodyPr/>
          <a:lstStyle/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«Личный токарь» Петра I.   Проявил себя замечательным мастером-изобретателем. Он переделывал по-своему имевшиеся станки и строил новые, невиданные раньше. </a:t>
            </a:r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2400"/>
          </a:p>
          <a:p>
            <a:pPr marL="0" indent="360363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/>
              <a:t>Разработал: токарно-винторезный станок с механизированным суппортом и набором сменных зубчатых колёс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" y="2087563"/>
            <a:ext cx="3382963" cy="4859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Microsoft YaHei"/>
      </a:majorFont>
      <a:minorFont>
        <a:latin typeface="Arial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34460</TotalTime>
  <Words>1563</Words>
  <Application>Microsoft Office PowerPoint</Application>
  <PresentationFormat>Произвольный</PresentationFormat>
  <Paragraphs>242</Paragraphs>
  <Slides>39</Slides>
  <Notes>39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Microsoft YaHei</vt:lpstr>
      <vt:lpstr>Arial</vt:lpstr>
      <vt:lpstr>Lucida Sans Unicode</vt:lpstr>
      <vt:lpstr>Times New Roman</vt:lpstr>
      <vt:lpstr>Wingdings</vt:lpstr>
      <vt:lpstr>Тема Office</vt:lpstr>
      <vt:lpstr>Тема Office</vt:lpstr>
      <vt:lpstr>Презентация PowerPoint</vt:lpstr>
      <vt:lpstr>ПРОФЕССИЯ - ИНЖЕНЕР</vt:lpstr>
      <vt:lpstr>ИСТОРИЯ ПРОФЕССИИ</vt:lpstr>
      <vt:lpstr>ИСТОРИЯ ПРОФЕССИИ</vt:lpstr>
      <vt:lpstr>ИСТОРИЯ ПРОФЕССИИ</vt:lpstr>
      <vt:lpstr>ИСТОРИЯ ПРОФЕССИИ</vt:lpstr>
      <vt:lpstr>ИСТОРИЯ ПРОФЕССИИ</vt:lpstr>
      <vt:lpstr>ИНЖЕНЕРЫ: ОТ ИСТОРИИ К СОВРЕМЕННОСТИ</vt:lpstr>
      <vt:lpstr>Нартов Андрей Константинович  (1693 г. - 1756 г.)</vt:lpstr>
      <vt:lpstr>Ползунов Иван Иванович  (1728 г. - 1766 г.)</vt:lpstr>
      <vt:lpstr>Черепановы (Ефим Алексеевич  и Мирон Ефимович) (1774-1842) (1803-1849) </vt:lpstr>
      <vt:lpstr>Аносов Павел Петрович  (1796 г. - 1851 г.)</vt:lpstr>
      <vt:lpstr>Бенардос Николай Николаевич  (1842 г. - 1905 г.)</vt:lpstr>
      <vt:lpstr>Владимир Григорьевич Шухов  (1853 —1939) </vt:lpstr>
      <vt:lpstr>Королев Cергей Павлович  (1906 г. - 1966 г.)</vt:lpstr>
      <vt:lpstr>Ильюшин Сергей Владимирович  (1894 г. - 1977 г.)</vt:lpstr>
      <vt:lpstr>Зворыкин Владимир Козьмич  (1888 г. - 1982 г.)</vt:lpstr>
      <vt:lpstr>  ОБЩАЯ ХАРАКТЕРИСТИКА ПРОФЕССИИ</vt:lpstr>
      <vt:lpstr>ТИПОЛОГИЯ ПРОФЕССИЙ Е.А.КЛИМОВА</vt:lpstr>
      <vt:lpstr>ОБЩАЯ ХАРАКТЕРИСТИКА ПРОФЕССИИ</vt:lpstr>
      <vt:lpstr>ОБЩАЯ ХАРАКТЕРИСТИКА ПРОФЕССИИ</vt:lpstr>
      <vt:lpstr>ОБЩАЯ ХАРАКТЕРИСТИКА ПРОФЕССИИ</vt:lpstr>
      <vt:lpstr>ОБЩАЯ ХАРАКТЕРИСТИКА ПРОФЕССИИ</vt:lpstr>
      <vt:lpstr>ИНЖЕНЕР. СОДЕРЖАНИЕ ТРУДА </vt:lpstr>
      <vt:lpstr>ИНЖЕНЕР: ОРГАНИЗАЦИЯ  И УСЛОВИЯ ТРУДА</vt:lpstr>
      <vt:lpstr>ИНЖЕНЕР. ОРГАНИЗАЦИЯ  И УСЛОВИЯ ТРУДА</vt:lpstr>
      <vt:lpstr>ТРЕБОВАНИЯ ПРОФЕССИИ </vt:lpstr>
      <vt:lpstr>ТРЕБОВАНИЯ ПРОФЕССИИ </vt:lpstr>
      <vt:lpstr>Каждый год 30 октября в России отмечается  День инженера-механика  </vt:lpstr>
      <vt:lpstr>ИСТОРИЯ ВОЗНИКНОВЕНИЯ ПРАЗДНИКА</vt:lpstr>
      <vt:lpstr>ВАЖНОСТЬ ПРОФЕССИИ </vt:lpstr>
      <vt:lpstr>ПРОМЫШЛЕННОСТЬ САМАРСКОЙ ОБЛАСТИ</vt:lpstr>
      <vt:lpstr>ПРОМЫШЛЕННОСТЬ САМАРСКОЙ ОБЛАСТИ</vt:lpstr>
      <vt:lpstr> АВТОМОБИЛЬНЫЙ КЛАСТЕР</vt:lpstr>
      <vt:lpstr>АВИАЦИОННО-КОСМИЧЕСКИЙ КЛАСТЕР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</dc:creator>
  <cp:lastModifiedBy>root</cp:lastModifiedBy>
  <cp:revision>3</cp:revision>
  <cp:lastPrinted>1601-01-01T00:00:00Z</cp:lastPrinted>
  <dcterms:created xsi:type="dcterms:W3CDTF">2013-04-22T15:12:36Z</dcterms:created>
  <dcterms:modified xsi:type="dcterms:W3CDTF">2015-09-29T05:42:17Z</dcterms:modified>
</cp:coreProperties>
</file>