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277" r:id="rId3"/>
    <p:sldId id="278" r:id="rId4"/>
    <p:sldId id="280" r:id="rId5"/>
    <p:sldId id="279" r:id="rId6"/>
    <p:sldId id="256" r:id="rId7"/>
    <p:sldId id="257" r:id="rId8"/>
    <p:sldId id="258" r:id="rId9"/>
    <p:sldId id="259" r:id="rId10"/>
    <p:sldId id="283" r:id="rId11"/>
    <p:sldId id="261" r:id="rId12"/>
    <p:sldId id="263" r:id="rId13"/>
    <p:sldId id="284" r:id="rId14"/>
    <p:sldId id="265" r:id="rId15"/>
    <p:sldId id="267" r:id="rId16"/>
    <p:sldId id="285" r:id="rId17"/>
    <p:sldId id="269" r:id="rId18"/>
    <p:sldId id="270" r:id="rId19"/>
    <p:sldId id="271" r:id="rId20"/>
    <p:sldId id="272" r:id="rId21"/>
    <p:sldId id="273" r:id="rId22"/>
    <p:sldId id="282" r:id="rId23"/>
    <p:sldId id="275" r:id="rId24"/>
    <p:sldId id="286" r:id="rId25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>
      <p:cViewPr varScale="1">
        <p:scale>
          <a:sx n="96" d="100"/>
          <a:sy n="96" d="100"/>
        </p:scale>
        <p:origin x="1482" y="78"/>
      </p:cViewPr>
      <p:guideLst>
        <p:guide orient="horz" pos="2880"/>
        <p:guide pos="2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.firpo.ru/" TargetMode="External"/><Relationship Id="rId1" Type="http://schemas.openxmlformats.org/officeDocument/2006/relationships/hyperlink" Target="mailto:902@cposo.ru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.firpo.ru/" TargetMode="External"/><Relationship Id="rId1" Type="http://schemas.openxmlformats.org/officeDocument/2006/relationships/hyperlink" Target="mailto:902@cposo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293BA0-74E5-4BE5-91D7-59D99DE7DFE9}" type="doc">
      <dgm:prSet loTypeId="urn:microsoft.com/office/officeart/2005/8/layout/hierarchy4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CB02D85A-2F80-450D-A7BA-FD3018C3DA05}">
      <dgm:prSet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contourClr>
            <a:srgbClr val="FFFFFF"/>
          </a:contourClr>
        </a:sp3d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ПОРЯДОК ЗАПОЛНЕНИЯ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ОТДЕЛЬНЫХ ПОКАЗАТЕЛЕЙ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В ФОРМЕ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№ СПО-ПРОФЕССИОНАЛИТЕТ.</a:t>
          </a:r>
          <a:endParaRPr lang="ru-RU" sz="2000" b="1" dirty="0"/>
        </a:p>
      </dgm:t>
    </dgm:pt>
    <dgm:pt modelId="{7DA949D5-41E2-4077-82C4-60483A246589}" type="parTrans" cxnId="{2B245742-EA59-43E3-A5B1-DA69CC1A129F}">
      <dgm:prSet/>
      <dgm:spPr/>
      <dgm:t>
        <a:bodyPr/>
        <a:lstStyle/>
        <a:p>
          <a:endParaRPr lang="ru-RU"/>
        </a:p>
      </dgm:t>
    </dgm:pt>
    <dgm:pt modelId="{19E94AA3-1A62-437D-9540-10DB56AE0BC6}" type="sibTrans" cxnId="{2B245742-EA59-43E3-A5B1-DA69CC1A129F}">
      <dgm:prSet/>
      <dgm:spPr/>
      <dgm:t>
        <a:bodyPr/>
        <a:lstStyle/>
        <a:p>
          <a:endParaRPr lang="ru-RU"/>
        </a:p>
      </dgm:t>
    </dgm:pt>
    <dgm:pt modelId="{D921BE28-2EAF-4AC4-BA8C-9AE3A3177563}">
      <dgm:prSet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contourClr>
            <a:srgbClr val="FFFFFF"/>
          </a:contourClr>
        </a:sp3d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ЭТАПЫ РАБОТЫ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ПО ПОДГОТОВКЕ ФОРМЫ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№ СПО-ПРОФЕССИОНАЛИТЕТ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2000" b="1" dirty="0" smtClean="0"/>
            <a:t>в 2026 году.</a:t>
          </a:r>
          <a:endParaRPr lang="ru-RU" sz="2000" dirty="0"/>
        </a:p>
      </dgm:t>
    </dgm:pt>
    <dgm:pt modelId="{2896CF04-D702-44DA-A2A8-07F8E58F2256}" type="parTrans" cxnId="{21F3A05A-6AB2-4D63-A3AB-9874D8425770}">
      <dgm:prSet/>
      <dgm:spPr/>
      <dgm:t>
        <a:bodyPr/>
        <a:lstStyle/>
        <a:p>
          <a:endParaRPr lang="ru-RU"/>
        </a:p>
      </dgm:t>
    </dgm:pt>
    <dgm:pt modelId="{B3A16BB8-AECC-49C2-BF46-EA5F0C36E766}" type="sibTrans" cxnId="{21F3A05A-6AB2-4D63-A3AB-9874D8425770}">
      <dgm:prSet/>
      <dgm:spPr/>
      <dgm:t>
        <a:bodyPr/>
        <a:lstStyle/>
        <a:p>
          <a:endParaRPr lang="ru-RU"/>
        </a:p>
      </dgm:t>
    </dgm:pt>
    <dgm:pt modelId="{9FF3E9B4-B713-477E-B7D5-87D7F2E54FF1}" type="pres">
      <dgm:prSet presAssocID="{73293BA0-74E5-4BE5-91D7-59D99DE7DFE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059CAB6-E2AF-4112-8999-967A2DE52274}" type="pres">
      <dgm:prSet presAssocID="{D921BE28-2EAF-4AC4-BA8C-9AE3A3177563}" presName="vertOne" presStyleCnt="0"/>
      <dgm:spPr/>
      <dgm:t>
        <a:bodyPr/>
        <a:lstStyle/>
        <a:p>
          <a:endParaRPr lang="ru-RU"/>
        </a:p>
      </dgm:t>
    </dgm:pt>
    <dgm:pt modelId="{128F19C9-CD0C-43D7-A849-C1A97CA8BD78}" type="pres">
      <dgm:prSet presAssocID="{D921BE28-2EAF-4AC4-BA8C-9AE3A3177563}" presName="txOn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0E9C6D-ABD5-441F-AC2F-26A40F973DE5}" type="pres">
      <dgm:prSet presAssocID="{D921BE28-2EAF-4AC4-BA8C-9AE3A3177563}" presName="horzOne" presStyleCnt="0"/>
      <dgm:spPr/>
      <dgm:t>
        <a:bodyPr/>
        <a:lstStyle/>
        <a:p>
          <a:endParaRPr lang="ru-RU"/>
        </a:p>
      </dgm:t>
    </dgm:pt>
    <dgm:pt modelId="{EDAC251A-6911-439C-9B65-8563FDBE8472}" type="pres">
      <dgm:prSet presAssocID="{B3A16BB8-AECC-49C2-BF46-EA5F0C36E766}" presName="sibSpaceOne" presStyleCnt="0"/>
      <dgm:spPr/>
      <dgm:t>
        <a:bodyPr/>
        <a:lstStyle/>
        <a:p>
          <a:endParaRPr lang="ru-RU"/>
        </a:p>
      </dgm:t>
    </dgm:pt>
    <dgm:pt modelId="{06EB6577-73BF-4B03-8720-D7287CBE3576}" type="pres">
      <dgm:prSet presAssocID="{CB02D85A-2F80-450D-A7BA-FD3018C3DA05}" presName="vertOne" presStyleCnt="0"/>
      <dgm:spPr/>
      <dgm:t>
        <a:bodyPr/>
        <a:lstStyle/>
        <a:p>
          <a:endParaRPr lang="ru-RU"/>
        </a:p>
      </dgm:t>
    </dgm:pt>
    <dgm:pt modelId="{606D8511-8A71-4CBC-9530-5DE9DEC6A875}" type="pres">
      <dgm:prSet presAssocID="{CB02D85A-2F80-450D-A7BA-FD3018C3DA05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D54C79-3303-46BC-9AEA-C14F43C65B11}" type="pres">
      <dgm:prSet presAssocID="{CB02D85A-2F80-450D-A7BA-FD3018C3DA05}" presName="horzOne" presStyleCnt="0"/>
      <dgm:spPr/>
      <dgm:t>
        <a:bodyPr/>
        <a:lstStyle/>
        <a:p>
          <a:endParaRPr lang="ru-RU"/>
        </a:p>
      </dgm:t>
    </dgm:pt>
  </dgm:ptLst>
  <dgm:cxnLst>
    <dgm:cxn modelId="{D69FCA44-34AF-4C3B-97F2-F7974E2CB2CC}" type="presOf" srcId="{CB02D85A-2F80-450D-A7BA-FD3018C3DA05}" destId="{606D8511-8A71-4CBC-9530-5DE9DEC6A875}" srcOrd="0" destOrd="0" presId="urn:microsoft.com/office/officeart/2005/8/layout/hierarchy4"/>
    <dgm:cxn modelId="{21F3A05A-6AB2-4D63-A3AB-9874D8425770}" srcId="{73293BA0-74E5-4BE5-91D7-59D99DE7DFE9}" destId="{D921BE28-2EAF-4AC4-BA8C-9AE3A3177563}" srcOrd="0" destOrd="0" parTransId="{2896CF04-D702-44DA-A2A8-07F8E58F2256}" sibTransId="{B3A16BB8-AECC-49C2-BF46-EA5F0C36E766}"/>
    <dgm:cxn modelId="{90883DCD-EED4-4988-AABD-3A2AEB0CA0D9}" type="presOf" srcId="{D921BE28-2EAF-4AC4-BA8C-9AE3A3177563}" destId="{128F19C9-CD0C-43D7-A849-C1A97CA8BD78}" srcOrd="0" destOrd="0" presId="urn:microsoft.com/office/officeart/2005/8/layout/hierarchy4"/>
    <dgm:cxn modelId="{2B245742-EA59-43E3-A5B1-DA69CC1A129F}" srcId="{73293BA0-74E5-4BE5-91D7-59D99DE7DFE9}" destId="{CB02D85A-2F80-450D-A7BA-FD3018C3DA05}" srcOrd="1" destOrd="0" parTransId="{7DA949D5-41E2-4077-82C4-60483A246589}" sibTransId="{19E94AA3-1A62-437D-9540-10DB56AE0BC6}"/>
    <dgm:cxn modelId="{EA2CF27A-99EB-4824-8BDE-001E20176594}" type="presOf" srcId="{73293BA0-74E5-4BE5-91D7-59D99DE7DFE9}" destId="{9FF3E9B4-B713-477E-B7D5-87D7F2E54FF1}" srcOrd="0" destOrd="0" presId="urn:microsoft.com/office/officeart/2005/8/layout/hierarchy4"/>
    <dgm:cxn modelId="{CFFF4467-16B5-412E-B55A-1F872EC22430}" type="presParOf" srcId="{9FF3E9B4-B713-477E-B7D5-87D7F2E54FF1}" destId="{A059CAB6-E2AF-4112-8999-967A2DE52274}" srcOrd="0" destOrd="0" presId="urn:microsoft.com/office/officeart/2005/8/layout/hierarchy4"/>
    <dgm:cxn modelId="{609A4EDA-CC08-4ED6-8A1D-81EF788847FD}" type="presParOf" srcId="{A059CAB6-E2AF-4112-8999-967A2DE52274}" destId="{128F19C9-CD0C-43D7-A849-C1A97CA8BD78}" srcOrd="0" destOrd="0" presId="urn:microsoft.com/office/officeart/2005/8/layout/hierarchy4"/>
    <dgm:cxn modelId="{21042567-3068-422B-99CF-E0499465B969}" type="presParOf" srcId="{A059CAB6-E2AF-4112-8999-967A2DE52274}" destId="{240E9C6D-ABD5-441F-AC2F-26A40F973DE5}" srcOrd="1" destOrd="0" presId="urn:microsoft.com/office/officeart/2005/8/layout/hierarchy4"/>
    <dgm:cxn modelId="{5FA3DBA8-47FF-47C8-B184-5900E74808DC}" type="presParOf" srcId="{9FF3E9B4-B713-477E-B7D5-87D7F2E54FF1}" destId="{EDAC251A-6911-439C-9B65-8563FDBE8472}" srcOrd="1" destOrd="0" presId="urn:microsoft.com/office/officeart/2005/8/layout/hierarchy4"/>
    <dgm:cxn modelId="{AC1F5D3C-E025-4102-8F65-EF2DD36F4E41}" type="presParOf" srcId="{9FF3E9B4-B713-477E-B7D5-87D7F2E54FF1}" destId="{06EB6577-73BF-4B03-8720-D7287CBE3576}" srcOrd="2" destOrd="0" presId="urn:microsoft.com/office/officeart/2005/8/layout/hierarchy4"/>
    <dgm:cxn modelId="{E8CEB3B8-F895-416F-9569-2F16C8E2E078}" type="presParOf" srcId="{06EB6577-73BF-4B03-8720-D7287CBE3576}" destId="{606D8511-8A71-4CBC-9530-5DE9DEC6A875}" srcOrd="0" destOrd="0" presId="urn:microsoft.com/office/officeart/2005/8/layout/hierarchy4"/>
    <dgm:cxn modelId="{2A78AC72-CB14-4801-ABC3-FEA8C03AE737}" type="presParOf" srcId="{06EB6577-73BF-4B03-8720-D7287CBE3576}" destId="{83D54C79-3303-46BC-9AEA-C14F43C65B1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2249FE-E927-42FA-94B6-917CBF6FBC3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CAF7C3-CFED-43BE-B755-C32C85F236AE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ЭТАП 1.  Подготовка данных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4F54A9-07F9-4BCA-A457-C2FFEC93D374}" type="parTrans" cxnId="{F949BEA4-0665-4B44-BFC9-E452060FA14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BB52BB-B79F-455E-BACD-54C3B9CE5464}" type="sibTrans" cxnId="{F949BEA4-0665-4B44-BFC9-E452060FA14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7423B2-6D7C-4FF8-B68E-0BE683EF98BC}">
      <dgm:prSet custT="1"/>
      <dgm:spPr/>
      <dgm:t>
        <a:bodyPr/>
        <a:lstStyle/>
        <a:p>
          <a:pPr algn="just">
            <a:spcAft>
              <a:spcPts val="6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ЗАПОЛНЕНИЕ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-шаблона с формой отчёта. САМОПРОВЕРКА отчёта на полноту заполнения и наличие ошибок (</a:t>
          </a:r>
          <a:r>
            <a:rPr lang="en-US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-шаблон содержит встроенную проверку данных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).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B02EDD-5680-479E-A6C6-8EF6F74A3DA7}" type="parTrans" cxnId="{E3602024-77A3-4879-8864-55F72DD2FDE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9246B4-B1A4-4189-8EBE-256E6894C2E2}" type="sibTrans" cxnId="{E3602024-77A3-4879-8864-55F72DD2FDE3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FA2B90-B1AA-4819-A5B5-F6D46273321B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ЭТАП 2. Согласование данных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985B4F9-6416-4467-9A21-41B3AA22660F}" type="parTrans" cxnId="{0D5C2132-88BF-4613-97FF-E651F15FF82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1302C3-FD94-4D98-870E-9CF1A1D30D68}" type="sibTrans" cxnId="{0D5C2132-88BF-4613-97FF-E651F15FF82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C10057-2E9B-4BAC-BA6B-484A65B62552}">
      <dgm:prSet custT="1"/>
      <dgm:spPr/>
      <dgm:t>
        <a:bodyPr/>
        <a:lstStyle/>
        <a:p>
          <a:pPr marL="182563" indent="-182563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Территориальными управлениями МО СО </a:t>
          </a:r>
          <a:r>
            <a: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до проверки ЦПО (см. график)</a:t>
          </a: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49969E-052F-4BE7-BA82-13D10086779C}" type="parTrans" cxnId="{65D5EB02-76C2-46AD-A3E2-CCCE00E861B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DFFB5E-09A2-4717-A9B9-EB77B3BB0613}" type="sibTrans" cxnId="{65D5EB02-76C2-46AD-A3E2-CCCE00E861BE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494DB6-6E30-4C4E-A0DD-23DEC5711A83}">
      <dgm:prSet custT="1"/>
      <dgm:spPr/>
      <dgm:t>
        <a:bodyPr/>
        <a:lstStyle/>
        <a:p>
          <a:pPr marL="182563" marR="0" indent="-182563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ЦПО Самарской области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-  </a:t>
          </a:r>
          <a:r>
            <a: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 24.09.2026 по 28.09.2026</a:t>
          </a: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О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тчёты в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необходимо направить </a:t>
          </a:r>
          <a:r>
            <a:rPr lang="ru-RU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Серокуровой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Л.В. на </a:t>
          </a:r>
          <a:r>
            <a:rPr lang="ru-RU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эл.почту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902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@cposo.ru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не позднее срока, указанного в графике</a:t>
          </a:r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ru-RU" sz="1200" b="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0A55D7-BF80-4FB3-A45C-BD5CAB370854}" type="parTrans" cxnId="{9158208A-32F5-4A3E-A08F-CFD60EC409E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C411B0-B5F4-4A44-971A-7CEAF391E465}" type="sibTrans" cxnId="{9158208A-32F5-4A3E-A08F-CFD60EC409E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3BB38E-4C16-4D54-98A2-A3CBBDEF5EDB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ЭТАП 3. Внесение данных в систему – </a:t>
          </a:r>
          <a:r>
            <a:rPr lang="ru-RU" sz="15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в срок до 30.09.2026</a:t>
          </a:r>
          <a:endParaRPr lang="ru-RU" sz="15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BF3EED-DD12-4025-9106-DFE3EF18B666}" type="parTrans" cxnId="{DDC0F2AC-AC59-4FBF-8342-45CC35B890B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977CFA-BB44-4367-B898-90161936013E}" type="sibTrans" cxnId="{DDC0F2AC-AC59-4FBF-8342-45CC35B890B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8CDF2F-1B66-47EA-9296-572EA09EAA4B}">
      <dgm:prSet custT="1"/>
      <dgm:spPr/>
      <dgm:t>
        <a:bodyPr/>
        <a:lstStyle/>
        <a:p>
          <a:pPr algn="just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Перенос данных (вручную) из заполненного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-шаблона в электронную форму отчёта в «Системе сбора и синхронизации ресурсов» (личный кабинет ОО на сайте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https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://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data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.</a:t>
          </a:r>
          <a:r>
            <a:rPr lang="en-US" sz="1400" dirty="0" err="1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firpo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.</a:t>
          </a:r>
          <a:r>
            <a:rPr lang="ru-RU" sz="1400" dirty="0" err="1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ru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). </a:t>
          </a:r>
          <a:r>
            <a:rPr lang="ru-RU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РАБОТАТЬ В СИСТЕМЕ МОГУТ ОДНОВРЕМЕННО НЕСКОЛЬКО ЧЕЛОВЕК С РАЗНЫМИ РАЗДЕЛАМИ ОТЧЕТА.</a:t>
          </a:r>
          <a:endParaRPr lang="ru-RU" sz="14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9ADEB2-6953-4C9F-93F5-660A944CDCE5}" type="parTrans" cxnId="{2BDED291-0C1A-455F-A8ED-A22334A10DF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1DC42B-5251-4DF0-9C56-1E9A485F77AF}" type="sibTrans" cxnId="{2BDED291-0C1A-455F-A8ED-A22334A10DF9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47ADE3-9B51-41B9-B72A-B261168E9619}">
      <dgm:prSet custT="1"/>
      <dgm:spPr/>
      <dgm:t>
        <a:bodyPr/>
        <a:lstStyle/>
        <a:p>
          <a:pPr algn="just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Направление в системе заполненной электронной формы отчёта на согласование в ФГБОУ ДПО ИРПО (для этого в разделе «Управление проектом» измените статус формы «На согласовании»).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F8B9AE-BA48-4FC1-B05B-4553F52D6144}" type="parTrans" cxnId="{F94AF514-4EA9-4479-8639-AB5768E3D45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0F6462-B360-4CE3-918A-6A527C9AE079}" type="sibTrans" cxnId="{F94AF514-4EA9-4479-8639-AB5768E3D45F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6FADBD-9A92-44E3-8220-2521EA18AA9D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ЭТАП 4. </a:t>
          </a:r>
          <a:r>
            <a:rPr lang="ru-RU" sz="1600" dirty="0" err="1" smtClean="0">
              <a:latin typeface="Arial" panose="020B0604020202020204" pitchFamily="34" charset="0"/>
              <a:cs typeface="Arial" panose="020B0604020202020204" pitchFamily="34" charset="0"/>
            </a:rPr>
            <a:t>Валидация</a:t>
          </a: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 данных (проводит ФГБОУ ДПО ИРПО) </a:t>
          </a: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ru-RU" sz="15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в период с 01.10.2026 по 31.10.2026</a:t>
          </a:r>
          <a:endParaRPr lang="ru-RU" sz="15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F58ADA-F32D-4282-A302-32F0B949AFDB}" type="parTrans" cxnId="{A47D34DE-467F-4FAB-931A-053A99BCC29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04644D-F3CB-4EE6-BAF5-2E582F8ABBD4}" type="sibTrans" cxnId="{A47D34DE-467F-4FAB-931A-053A99BCC297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3B60AC-7668-488F-941E-0236C70DFAAF}">
      <dgm:prSet custT="1"/>
      <dgm:spPr/>
      <dgm:t>
        <a:bodyPr/>
        <a:lstStyle/>
        <a:p>
          <a:pPr algn="just"/>
          <a:r>
            <a: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Выявленные ошибки направляются организациям в системе (необходимо ежедневно следить за статусом отчёта в системе)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rPr>
            <a:t>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При наличии замечаний (статус отчёта «Возвращено в работу»): корректировка данных (исправление ошибок) в форме отчёта в системе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rPr>
            <a:t> Повторная отправка отчёта на согласование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в ФГБОУ ДПО ИРПО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rPr>
            <a:t>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400" b="1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Отчёт считается принятым, если его статус в системе «Согласовано». </a:t>
          </a:r>
          <a:endParaRPr lang="ru-RU" sz="1400" b="1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FC0C9C-289D-4AE9-B357-BB22E7D8044D}" type="parTrans" cxnId="{4FE29143-3129-4A50-8598-7C33A50CC7F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6CFFD1-D678-4768-8CFA-898EF4A9D62A}" type="sibTrans" cxnId="{4FE29143-3129-4A50-8598-7C33A50CC7F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80467B-4A95-4B6E-A07E-33A30A4589C0}">
      <dgm:prSet custT="1"/>
      <dgm:spPr/>
      <dgm:t>
        <a:bodyPr/>
        <a:lstStyle/>
        <a:p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ЭТАП 5.</a:t>
          </a:r>
          <a:r>
            <a:rPr lang="en-US" sz="16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Завершающий (после принятия отчёта в системе</a:t>
          </a:r>
          <a:r>
            <a:rPr lang="en-US" sz="16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5DEFD1-619A-4FD5-A28D-95A0F8E679BD}" type="parTrans" cxnId="{FBCCAA21-3365-48E0-8D30-F9B98CA7E92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606299-D95C-4A0F-8DF3-55052F092770}" type="sibTrans" cxnId="{FBCCAA21-3365-48E0-8D30-F9B98CA7E92B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2B2CEF-3381-4F7A-A34B-7F774777C4C3}">
      <dgm:prSet custT="1"/>
      <dgm:spPr/>
      <dgm:t>
        <a:bodyPr/>
        <a:lstStyle/>
        <a:p>
          <a:pPr algn="just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Подготовка итоговой версии отчёта в бумажном виде. Бумажный вариант отчёта хранится в ОО.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694FD0-0AE0-4701-93F8-CCDB785F43BD}" type="parTrans" cxnId="{D781C9BD-6C95-4CAC-8B68-8CA288615B4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96E3CD-BD98-4631-BDA9-2A2D44F4B42A}" type="sibTrans" cxnId="{D781C9BD-6C95-4CAC-8B68-8CA288615B46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BBDA40-74B1-4EA4-B41E-38ABF18D4F61}">
      <dgm:prSet custT="1"/>
      <dgm:spPr/>
      <dgm:t>
        <a:bodyPr/>
        <a:lstStyle/>
        <a:p>
          <a:pPr algn="just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Загрузка в систему скан-копии сопроводительного письма, подтверждающего достоверность данных в отчёте. 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FC588B-4FA5-4DBC-A3B8-3385C3CACE7D}" type="parTrans" cxnId="{08565FE3-5D78-460D-8D5D-3AE09BB3AAFC}">
      <dgm:prSet/>
      <dgm:spPr/>
      <dgm:t>
        <a:bodyPr/>
        <a:lstStyle/>
        <a:p>
          <a:endParaRPr lang="ru-RU"/>
        </a:p>
      </dgm:t>
    </dgm:pt>
    <dgm:pt modelId="{6A9497FC-17CE-4080-B223-5558542B6D29}" type="sibTrans" cxnId="{08565FE3-5D78-460D-8D5D-3AE09BB3AAFC}">
      <dgm:prSet/>
      <dgm:spPr/>
      <dgm:t>
        <a:bodyPr/>
        <a:lstStyle/>
        <a:p>
          <a:endParaRPr lang="ru-RU"/>
        </a:p>
      </dgm:t>
    </dgm:pt>
    <dgm:pt modelId="{9DE7F115-F994-4C60-B0C8-4E3A44C85C97}">
      <dgm:prSet custT="1"/>
      <dgm:spPr/>
      <dgm:t>
        <a:bodyPr/>
        <a:lstStyle/>
        <a:p>
          <a:pPr algn="just"/>
          <a:r>
            <a: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Самопроверка соответствия данных, внесённых в систему, с данными в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заполненном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-шаблоне. </a:t>
          </a:r>
          <a:r>
            <a:rPr lang="ru-RU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ЗАПОЛНЕННЫЙ В СИСТЕМЕ ОТЧЕТ МОЖНО СКАЧАТЬ в </a:t>
          </a:r>
          <a:r>
            <a:rPr lang="en-US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4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B0FD55-B88B-4D95-8B45-C269BFE534FE}" type="parTrans" cxnId="{71499991-1BC8-4B6A-9301-DCB9D46070C7}">
      <dgm:prSet/>
      <dgm:spPr/>
      <dgm:t>
        <a:bodyPr/>
        <a:lstStyle/>
        <a:p>
          <a:endParaRPr lang="ru-RU"/>
        </a:p>
      </dgm:t>
    </dgm:pt>
    <dgm:pt modelId="{D1A2080C-6D80-4018-A503-58446FCC0464}" type="sibTrans" cxnId="{71499991-1BC8-4B6A-9301-DCB9D46070C7}">
      <dgm:prSet/>
      <dgm:spPr/>
      <dgm:t>
        <a:bodyPr/>
        <a:lstStyle/>
        <a:p>
          <a:endParaRPr lang="ru-RU"/>
        </a:p>
      </dgm:t>
    </dgm:pt>
    <dgm:pt modelId="{8D83954F-BDAF-43BC-8FAD-8EF69D823E9E}">
      <dgm:prSet custT="1"/>
      <dgm:spPr/>
      <dgm:t>
        <a:bodyPr/>
        <a:lstStyle/>
        <a:p>
          <a:pPr algn="just"/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ЭТАП 6. Выверка и подтверждение данных в сводном отчёте ФГБОУ ДПО ИРПО - </a:t>
          </a:r>
          <a:r>
            <a:rPr lang="ru-RU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ноябрь 2026</a:t>
          </a: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9A81EA-BF0A-4D18-8FAA-828FE5E94E73}" type="parTrans" cxnId="{76395FD5-824C-43AD-AA64-5F74783A5E8E}">
      <dgm:prSet/>
      <dgm:spPr/>
      <dgm:t>
        <a:bodyPr/>
        <a:lstStyle/>
        <a:p>
          <a:endParaRPr lang="ru-RU"/>
        </a:p>
      </dgm:t>
    </dgm:pt>
    <dgm:pt modelId="{1D0D27DB-8E0B-4D37-B2F2-271F0615F7E9}" type="sibTrans" cxnId="{76395FD5-824C-43AD-AA64-5F74783A5E8E}">
      <dgm:prSet/>
      <dgm:spPr/>
      <dgm:t>
        <a:bodyPr/>
        <a:lstStyle/>
        <a:p>
          <a:endParaRPr lang="ru-RU"/>
        </a:p>
      </dgm:t>
    </dgm:pt>
    <dgm:pt modelId="{6172BBEF-63B0-48AC-BF1B-31FCD1FB8EF2}">
      <dgm:prSet custT="1"/>
      <dgm:spPr/>
      <dgm:t>
        <a:bodyPr/>
        <a:lstStyle/>
        <a:p>
          <a:pPr algn="just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выявления ошибок – описание исправлений в соответствии с требованиями ФГБОУ ДПО ИРПО. 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136AF0-9B59-482C-ACF0-35BEA947553B}" type="parTrans" cxnId="{AA2A87EC-56CC-48E9-95B9-6E1A8A7D5CCF}">
      <dgm:prSet/>
      <dgm:spPr/>
      <dgm:t>
        <a:bodyPr/>
        <a:lstStyle/>
        <a:p>
          <a:endParaRPr lang="ru-RU"/>
        </a:p>
      </dgm:t>
    </dgm:pt>
    <dgm:pt modelId="{DC1B160C-BEF1-4B30-AF38-01448C722618}" type="sibTrans" cxnId="{AA2A87EC-56CC-48E9-95B9-6E1A8A7D5CCF}">
      <dgm:prSet/>
      <dgm:spPr/>
      <dgm:t>
        <a:bodyPr/>
        <a:lstStyle/>
        <a:p>
          <a:endParaRPr lang="ru-RU"/>
        </a:p>
      </dgm:t>
    </dgm:pt>
    <dgm:pt modelId="{9F55090D-59C1-41C5-8777-5911E34A55B0}">
      <dgm:prSet custT="1"/>
      <dgm:spPr/>
      <dgm:t>
        <a:bodyPr/>
        <a:lstStyle/>
        <a:p>
          <a:pPr marL="182563" marR="0" indent="-182563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Базовыми образовательными организациям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(в части сведений, относящихся к реализации программ "</a:t>
          </a:r>
          <a:r>
            <a:rPr lang="ru-RU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Профессионалитета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" в рамках кластера) – </a:t>
          </a:r>
          <a:r>
            <a:rPr lang="ru-RU" sz="1400" b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график устанавливается каждой БОО самостоятельно</a:t>
          </a:r>
          <a:r>
            <a:rPr lang="ru-RU" sz="14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182563" marR="0" indent="-182563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F59028-6281-49D3-9796-07D367720207}" type="parTrans" cxnId="{A054560B-A14F-47AE-9302-C287F9584D7A}">
      <dgm:prSet/>
      <dgm:spPr/>
      <dgm:t>
        <a:bodyPr/>
        <a:lstStyle/>
        <a:p>
          <a:endParaRPr lang="ru-RU"/>
        </a:p>
      </dgm:t>
    </dgm:pt>
    <dgm:pt modelId="{71631622-6012-47FD-BDA4-2950E2253E7E}" type="sibTrans" cxnId="{A054560B-A14F-47AE-9302-C287F9584D7A}">
      <dgm:prSet/>
      <dgm:spPr/>
      <dgm:t>
        <a:bodyPr/>
        <a:lstStyle/>
        <a:p>
          <a:endParaRPr lang="ru-RU"/>
        </a:p>
      </dgm:t>
    </dgm:pt>
    <dgm:pt modelId="{D13AFD88-48EE-4A36-AB56-9C33AE6F90CB}" type="pres">
      <dgm:prSet presAssocID="{5F2249FE-E927-42FA-94B6-917CBF6FBC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FA1E09-8D9D-4D57-B333-23FB4AB55E3E}" type="pres">
      <dgm:prSet presAssocID="{5BCAF7C3-CFED-43BE-B755-C32C85F236AE}" presName="parentText" presStyleLbl="node1" presStyleIdx="0" presStyleCnt="6" custScaleY="73111" custLinFactNeighborX="209" custLinFactNeighborY="-226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55C181-AB6C-4405-BC97-76DA1AD65C53}" type="pres">
      <dgm:prSet presAssocID="{5BCAF7C3-CFED-43BE-B755-C32C85F236AE}" presName="childTex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5C7FC-761A-43C1-8039-B9516FD28770}" type="pres">
      <dgm:prSet presAssocID="{53FA2B90-B1AA-4819-A5B5-F6D46273321B}" presName="parentText" presStyleLbl="node1" presStyleIdx="1" presStyleCnt="6" custScaleY="73111" custLinFactNeighborX="202" custLinFactNeighborY="-2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44225C-8311-405A-8176-E167A2702A41}" type="pres">
      <dgm:prSet presAssocID="{53FA2B90-B1AA-4819-A5B5-F6D46273321B}" presName="childText" presStyleLbl="revTx" presStyleIdx="1" presStyleCnt="6" custScaleY="94540" custLinFactNeighborX="202" custLinFactNeighborY="4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1C1AE-E0D2-4795-81DE-D84D732A1FD6}" type="pres">
      <dgm:prSet presAssocID="{133BB38E-4C16-4D54-98A2-A3CBBDEF5EDB}" presName="parentText" presStyleLbl="node1" presStyleIdx="2" presStyleCnt="6" custScaleY="73111" custLinFactNeighborX="27" custLinFactNeighborY="-41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BB51E-F9F7-4C86-9542-25D90A4DC2B1}" type="pres">
      <dgm:prSet presAssocID="{133BB38E-4C16-4D54-98A2-A3CBBDEF5EDB}" presName="childTex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C5A511-B350-4E48-A247-156007201E66}" type="pres">
      <dgm:prSet presAssocID="{716FADBD-9A92-44E3-8220-2521EA18AA9D}" presName="parentText" presStyleLbl="node1" presStyleIdx="3" presStyleCnt="6" custScaleY="731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FAEDF-C843-4283-B944-0BAA743549CC}" type="pres">
      <dgm:prSet presAssocID="{716FADBD-9A92-44E3-8220-2521EA18AA9D}" presName="childTex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0B278B-812A-4F77-ACDC-3AB6FD617C4A}" type="pres">
      <dgm:prSet presAssocID="{2980467B-4A95-4B6E-A07E-33A30A4589C0}" presName="parentText" presStyleLbl="node1" presStyleIdx="4" presStyleCnt="6" custScaleY="731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1D828-A4BC-4BDD-8FCB-F33D5883EA26}" type="pres">
      <dgm:prSet presAssocID="{2980467B-4A95-4B6E-A07E-33A30A4589C0}" presName="childTex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640E3-1D8A-44F8-B8DE-4BC73BE4FABF}" type="pres">
      <dgm:prSet presAssocID="{8D83954F-BDAF-43BC-8FAD-8EF69D823E9E}" presName="parentText" presStyleLbl="node1" presStyleIdx="5" presStyleCnt="6" custScaleY="81531" custLinFactNeighborX="60" custLinFactNeighborY="-104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E5B55-DD44-4689-B37C-2119E973A72D}" type="pres">
      <dgm:prSet presAssocID="{8D83954F-BDAF-43BC-8FAD-8EF69D823E9E}" presName="childTex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FD9684-139A-44A1-A307-F53278E60865}" type="presOf" srcId="{9DE7F115-F994-4C60-B0C8-4E3A44C85C97}" destId="{72ABB51E-F9F7-4C86-9542-25D90A4DC2B1}" srcOrd="0" destOrd="1" presId="urn:microsoft.com/office/officeart/2005/8/layout/vList2"/>
    <dgm:cxn modelId="{D1C8473D-0305-44C7-816A-6FA79E071E7B}" type="presOf" srcId="{8D8CDF2F-1B66-47EA-9296-572EA09EAA4B}" destId="{72ABB51E-F9F7-4C86-9542-25D90A4DC2B1}" srcOrd="0" destOrd="0" presId="urn:microsoft.com/office/officeart/2005/8/layout/vList2"/>
    <dgm:cxn modelId="{FBCCAA21-3365-48E0-8D30-F9B98CA7E92B}" srcId="{5F2249FE-E927-42FA-94B6-917CBF6FBC3E}" destId="{2980467B-4A95-4B6E-A07E-33A30A4589C0}" srcOrd="4" destOrd="0" parTransId="{C15DEFD1-619A-4FD5-A28D-95A0F8E679BD}" sibTransId="{45606299-D95C-4A0F-8DF3-55052F092770}"/>
    <dgm:cxn modelId="{71499991-1BC8-4B6A-9301-DCB9D46070C7}" srcId="{133BB38E-4C16-4D54-98A2-A3CBBDEF5EDB}" destId="{9DE7F115-F994-4C60-B0C8-4E3A44C85C97}" srcOrd="1" destOrd="0" parTransId="{BFB0FD55-B88B-4D95-8B45-C269BFE534FE}" sibTransId="{D1A2080C-6D80-4018-A503-58446FCC0464}"/>
    <dgm:cxn modelId="{66B8672D-3822-42DD-AE00-C5944CD63B18}" type="presOf" srcId="{9F55090D-59C1-41C5-8777-5911E34A55B0}" destId="{D444225C-8311-405A-8176-E167A2702A41}" srcOrd="0" destOrd="2" presId="urn:microsoft.com/office/officeart/2005/8/layout/vList2"/>
    <dgm:cxn modelId="{FAB3DFA1-69C9-4D0C-B1C6-A222D49B7925}" type="presOf" srcId="{133BB38E-4C16-4D54-98A2-A3CBBDEF5EDB}" destId="{4F01C1AE-E0D2-4795-81DE-D84D732A1FD6}" srcOrd="0" destOrd="0" presId="urn:microsoft.com/office/officeart/2005/8/layout/vList2"/>
    <dgm:cxn modelId="{835C5C25-B332-4AD6-9D3F-08E97D9E4116}" type="presOf" srcId="{5F2249FE-E927-42FA-94B6-917CBF6FBC3E}" destId="{D13AFD88-48EE-4A36-AB56-9C33AE6F90CB}" srcOrd="0" destOrd="0" presId="urn:microsoft.com/office/officeart/2005/8/layout/vList2"/>
    <dgm:cxn modelId="{1840EDEA-7D51-4BA5-9A14-A93A259CB3FD}" type="presOf" srcId="{CB2B2CEF-3381-4F7A-A34B-7F774777C4C3}" destId="{13B1D828-A4BC-4BDD-8FCB-F33D5883EA26}" srcOrd="0" destOrd="0" presId="urn:microsoft.com/office/officeart/2005/8/layout/vList2"/>
    <dgm:cxn modelId="{4640992A-697C-460A-8644-C915B51F0DB0}" type="presOf" srcId="{D2C10057-2E9B-4BAC-BA6B-484A65B62552}" destId="{D444225C-8311-405A-8176-E167A2702A41}" srcOrd="0" destOrd="0" presId="urn:microsoft.com/office/officeart/2005/8/layout/vList2"/>
    <dgm:cxn modelId="{A96011C3-BE8C-4299-8E46-D104375880A9}" type="presOf" srcId="{26BBDA40-74B1-4EA4-B41E-38ABF18D4F61}" destId="{72ABB51E-F9F7-4C86-9542-25D90A4DC2B1}" srcOrd="0" destOrd="2" presId="urn:microsoft.com/office/officeart/2005/8/layout/vList2"/>
    <dgm:cxn modelId="{F94AF514-4EA9-4479-8639-AB5768E3D45F}" srcId="{133BB38E-4C16-4D54-98A2-A3CBBDEF5EDB}" destId="{B947ADE3-9B51-41B9-B72A-B261168E9619}" srcOrd="3" destOrd="0" parTransId="{44F8B9AE-BA48-4FC1-B05B-4553F52D6144}" sibTransId="{B20F6462-B360-4CE3-918A-6A527C9AE079}"/>
    <dgm:cxn modelId="{0D5C2132-88BF-4613-97FF-E651F15FF82B}" srcId="{5F2249FE-E927-42FA-94B6-917CBF6FBC3E}" destId="{53FA2B90-B1AA-4819-A5B5-F6D46273321B}" srcOrd="1" destOrd="0" parTransId="{1985B4F9-6416-4467-9A21-41B3AA22660F}" sibTransId="{841302C3-FD94-4D98-870E-9CF1A1D30D68}"/>
    <dgm:cxn modelId="{76395FD5-824C-43AD-AA64-5F74783A5E8E}" srcId="{5F2249FE-E927-42FA-94B6-917CBF6FBC3E}" destId="{8D83954F-BDAF-43BC-8FAD-8EF69D823E9E}" srcOrd="5" destOrd="0" parTransId="{219A81EA-BF0A-4D18-8FAA-828FE5E94E73}" sibTransId="{1D0D27DB-8E0B-4D37-B2F2-271F0615F7E9}"/>
    <dgm:cxn modelId="{7C7CAD03-EDA8-405A-BB8B-75E6D92E87A4}" type="presOf" srcId="{716FADBD-9A92-44E3-8220-2521EA18AA9D}" destId="{40C5A511-B350-4E48-A247-156007201E66}" srcOrd="0" destOrd="0" presId="urn:microsoft.com/office/officeart/2005/8/layout/vList2"/>
    <dgm:cxn modelId="{441EA6D6-B4DA-4E3B-ACAB-9930AF8B43E0}" type="presOf" srcId="{8D83954F-BDAF-43BC-8FAD-8EF69D823E9E}" destId="{13D640E3-1D8A-44F8-B8DE-4BC73BE4FABF}" srcOrd="0" destOrd="0" presId="urn:microsoft.com/office/officeart/2005/8/layout/vList2"/>
    <dgm:cxn modelId="{E3602024-77A3-4879-8864-55F72DD2FDE3}" srcId="{5BCAF7C3-CFED-43BE-B755-C32C85F236AE}" destId="{297423B2-6D7C-4FF8-B68E-0BE683EF98BC}" srcOrd="0" destOrd="0" parTransId="{3AB02EDD-5680-479E-A6C6-8EF6F74A3DA7}" sibTransId="{959246B4-B1A4-4189-8EBE-256E6894C2E2}"/>
    <dgm:cxn modelId="{D3F67DD0-B81D-4BA2-A812-55E14B8576D6}" type="presOf" srcId="{53FA2B90-B1AA-4819-A5B5-F6D46273321B}" destId="{F535C7FC-761A-43C1-8039-B9516FD28770}" srcOrd="0" destOrd="0" presId="urn:microsoft.com/office/officeart/2005/8/layout/vList2"/>
    <dgm:cxn modelId="{D1268452-9CF4-46D7-92D7-00658C8D2F0E}" type="presOf" srcId="{5BCAF7C3-CFED-43BE-B755-C32C85F236AE}" destId="{BBFA1E09-8D9D-4D57-B333-23FB4AB55E3E}" srcOrd="0" destOrd="0" presId="urn:microsoft.com/office/officeart/2005/8/layout/vList2"/>
    <dgm:cxn modelId="{D781C9BD-6C95-4CAC-8B68-8CA288615B46}" srcId="{2980467B-4A95-4B6E-A07E-33A30A4589C0}" destId="{CB2B2CEF-3381-4F7A-A34B-7F774777C4C3}" srcOrd="0" destOrd="0" parTransId="{C4694FD0-0AE0-4701-93F8-CCDB785F43BD}" sibTransId="{2696E3CD-BD98-4631-BDA9-2A2D44F4B42A}"/>
    <dgm:cxn modelId="{A054560B-A14F-47AE-9302-C287F9584D7A}" srcId="{53FA2B90-B1AA-4819-A5B5-F6D46273321B}" destId="{9F55090D-59C1-41C5-8777-5911E34A55B0}" srcOrd="2" destOrd="0" parTransId="{61F59028-6281-49D3-9796-07D367720207}" sibTransId="{71631622-6012-47FD-BDA4-2950E2253E7E}"/>
    <dgm:cxn modelId="{9158208A-32F5-4A3E-A08F-CFD60EC409EB}" srcId="{53FA2B90-B1AA-4819-A5B5-F6D46273321B}" destId="{4F494DB6-6E30-4C4E-A0DD-23DEC5711A83}" srcOrd="1" destOrd="0" parTransId="{F50A55D7-BF80-4FB3-A45C-BD5CAB370854}" sibTransId="{67C411B0-B5F4-4A44-971A-7CEAF391E465}"/>
    <dgm:cxn modelId="{DDC0F2AC-AC59-4FBF-8342-45CC35B890B7}" srcId="{5F2249FE-E927-42FA-94B6-917CBF6FBC3E}" destId="{133BB38E-4C16-4D54-98A2-A3CBBDEF5EDB}" srcOrd="2" destOrd="0" parTransId="{D5BF3EED-DD12-4025-9106-DFE3EF18B666}" sibTransId="{0D977CFA-BB44-4367-B898-90161936013E}"/>
    <dgm:cxn modelId="{11F4D63D-2872-4BB9-8354-49ED28D28C7A}" type="presOf" srcId="{2980467B-4A95-4B6E-A07E-33A30A4589C0}" destId="{BD0B278B-812A-4F77-ACDC-3AB6FD617C4A}" srcOrd="0" destOrd="0" presId="urn:microsoft.com/office/officeart/2005/8/layout/vList2"/>
    <dgm:cxn modelId="{AD22D46F-89C1-471A-8F69-2BA162F55D5F}" type="presOf" srcId="{B947ADE3-9B51-41B9-B72A-B261168E9619}" destId="{72ABB51E-F9F7-4C86-9542-25D90A4DC2B1}" srcOrd="0" destOrd="3" presId="urn:microsoft.com/office/officeart/2005/8/layout/vList2"/>
    <dgm:cxn modelId="{2BDED291-0C1A-455F-A8ED-A22334A10DF9}" srcId="{133BB38E-4C16-4D54-98A2-A3CBBDEF5EDB}" destId="{8D8CDF2F-1B66-47EA-9296-572EA09EAA4B}" srcOrd="0" destOrd="0" parTransId="{B09ADEB2-6953-4C9F-93F5-660A944CDCE5}" sibTransId="{A11DC42B-5251-4DF0-9C56-1E9A485F77AF}"/>
    <dgm:cxn modelId="{AA2A87EC-56CC-48E9-95B9-6E1A8A7D5CCF}" srcId="{8D83954F-BDAF-43BC-8FAD-8EF69D823E9E}" destId="{6172BBEF-63B0-48AC-BF1B-31FCD1FB8EF2}" srcOrd="0" destOrd="0" parTransId="{B5136AF0-9B59-482C-ACF0-35BEA947553B}" sibTransId="{DC1B160C-BEF1-4B30-AF38-01448C722618}"/>
    <dgm:cxn modelId="{AD7D9BA1-262D-4C4B-A817-CD5D9D9A74C2}" type="presOf" srcId="{4F494DB6-6E30-4C4E-A0DD-23DEC5711A83}" destId="{D444225C-8311-405A-8176-E167A2702A41}" srcOrd="0" destOrd="1" presId="urn:microsoft.com/office/officeart/2005/8/layout/vList2"/>
    <dgm:cxn modelId="{070A81F8-C42A-4981-8208-B761DA347A45}" type="presOf" srcId="{297423B2-6D7C-4FF8-B68E-0BE683EF98BC}" destId="{B255C181-AB6C-4405-BC97-76DA1AD65C53}" srcOrd="0" destOrd="0" presId="urn:microsoft.com/office/officeart/2005/8/layout/vList2"/>
    <dgm:cxn modelId="{4FE29143-3129-4A50-8598-7C33A50CC7FA}" srcId="{716FADBD-9A92-44E3-8220-2521EA18AA9D}" destId="{FB3B60AC-7668-488F-941E-0236C70DFAAF}" srcOrd="0" destOrd="0" parTransId="{40FC0C9C-289D-4AE9-B357-BB22E7D8044D}" sibTransId="{F56CFFD1-D678-4768-8CFA-898EF4A9D62A}"/>
    <dgm:cxn modelId="{65D5EB02-76C2-46AD-A3E2-CCCE00E861BE}" srcId="{53FA2B90-B1AA-4819-A5B5-F6D46273321B}" destId="{D2C10057-2E9B-4BAC-BA6B-484A65B62552}" srcOrd="0" destOrd="0" parTransId="{AC49969E-052F-4BE7-BA82-13D10086779C}" sibTransId="{C6DFFB5E-09A2-4717-A9B9-EB77B3BB0613}"/>
    <dgm:cxn modelId="{F949BEA4-0665-4B44-BFC9-E452060FA14E}" srcId="{5F2249FE-E927-42FA-94B6-917CBF6FBC3E}" destId="{5BCAF7C3-CFED-43BE-B755-C32C85F236AE}" srcOrd="0" destOrd="0" parTransId="{A74F54A9-07F9-4BCA-A457-C2FFEC93D374}" sibTransId="{0BBB52BB-B79F-455E-BACD-54C3B9CE5464}"/>
    <dgm:cxn modelId="{A47D34DE-467F-4FAB-931A-053A99BCC297}" srcId="{5F2249FE-E927-42FA-94B6-917CBF6FBC3E}" destId="{716FADBD-9A92-44E3-8220-2521EA18AA9D}" srcOrd="3" destOrd="0" parTransId="{9CF58ADA-F32D-4282-A302-32F0B949AFDB}" sibTransId="{A304644D-F3CB-4EE6-BAF5-2E582F8ABBD4}"/>
    <dgm:cxn modelId="{37B4C6AE-1B38-4D09-B3A5-1D164F49042A}" type="presOf" srcId="{6172BBEF-63B0-48AC-BF1B-31FCD1FB8EF2}" destId="{08BE5B55-DD44-4689-B37C-2119E973A72D}" srcOrd="0" destOrd="0" presId="urn:microsoft.com/office/officeart/2005/8/layout/vList2"/>
    <dgm:cxn modelId="{08565FE3-5D78-460D-8D5D-3AE09BB3AAFC}" srcId="{133BB38E-4C16-4D54-98A2-A3CBBDEF5EDB}" destId="{26BBDA40-74B1-4EA4-B41E-38ABF18D4F61}" srcOrd="2" destOrd="0" parTransId="{15FC588B-4FA5-4DBC-A3B8-3385C3CACE7D}" sibTransId="{6A9497FC-17CE-4080-B223-5558542B6D29}"/>
    <dgm:cxn modelId="{126E8314-399D-4011-915F-1E130D7E7508}" type="presOf" srcId="{FB3B60AC-7668-488F-941E-0236C70DFAAF}" destId="{173FAEDF-C843-4283-B944-0BAA743549CC}" srcOrd="0" destOrd="0" presId="urn:microsoft.com/office/officeart/2005/8/layout/vList2"/>
    <dgm:cxn modelId="{7112AE96-0F20-4A83-9C8B-EDDFBC6BBD26}" type="presParOf" srcId="{D13AFD88-48EE-4A36-AB56-9C33AE6F90CB}" destId="{BBFA1E09-8D9D-4D57-B333-23FB4AB55E3E}" srcOrd="0" destOrd="0" presId="urn:microsoft.com/office/officeart/2005/8/layout/vList2"/>
    <dgm:cxn modelId="{8A8F281C-A956-45EB-8A1A-7964767506E8}" type="presParOf" srcId="{D13AFD88-48EE-4A36-AB56-9C33AE6F90CB}" destId="{B255C181-AB6C-4405-BC97-76DA1AD65C53}" srcOrd="1" destOrd="0" presId="urn:microsoft.com/office/officeart/2005/8/layout/vList2"/>
    <dgm:cxn modelId="{791255E5-63D3-4262-9DA5-AEFB97236610}" type="presParOf" srcId="{D13AFD88-48EE-4A36-AB56-9C33AE6F90CB}" destId="{F535C7FC-761A-43C1-8039-B9516FD28770}" srcOrd="2" destOrd="0" presId="urn:microsoft.com/office/officeart/2005/8/layout/vList2"/>
    <dgm:cxn modelId="{DB44F641-8E7A-4220-BA91-F69A317D22C5}" type="presParOf" srcId="{D13AFD88-48EE-4A36-AB56-9C33AE6F90CB}" destId="{D444225C-8311-405A-8176-E167A2702A41}" srcOrd="3" destOrd="0" presId="urn:microsoft.com/office/officeart/2005/8/layout/vList2"/>
    <dgm:cxn modelId="{41B65391-794C-4327-ADB2-658896245834}" type="presParOf" srcId="{D13AFD88-48EE-4A36-AB56-9C33AE6F90CB}" destId="{4F01C1AE-E0D2-4795-81DE-D84D732A1FD6}" srcOrd="4" destOrd="0" presId="urn:microsoft.com/office/officeart/2005/8/layout/vList2"/>
    <dgm:cxn modelId="{30F6BF2F-DFCC-4519-87E1-EC22ADA02BB1}" type="presParOf" srcId="{D13AFD88-48EE-4A36-AB56-9C33AE6F90CB}" destId="{72ABB51E-F9F7-4C86-9542-25D90A4DC2B1}" srcOrd="5" destOrd="0" presId="urn:microsoft.com/office/officeart/2005/8/layout/vList2"/>
    <dgm:cxn modelId="{926498E6-2EBF-40C9-AD2E-EAB5BBFB09C0}" type="presParOf" srcId="{D13AFD88-48EE-4A36-AB56-9C33AE6F90CB}" destId="{40C5A511-B350-4E48-A247-156007201E66}" srcOrd="6" destOrd="0" presId="urn:microsoft.com/office/officeart/2005/8/layout/vList2"/>
    <dgm:cxn modelId="{6028A11F-0898-4E86-BC1D-ADDBDDCBB7F9}" type="presParOf" srcId="{D13AFD88-48EE-4A36-AB56-9C33AE6F90CB}" destId="{173FAEDF-C843-4283-B944-0BAA743549CC}" srcOrd="7" destOrd="0" presId="urn:microsoft.com/office/officeart/2005/8/layout/vList2"/>
    <dgm:cxn modelId="{FD67EEDA-E48E-483C-9752-7EA3C2B53117}" type="presParOf" srcId="{D13AFD88-48EE-4A36-AB56-9C33AE6F90CB}" destId="{BD0B278B-812A-4F77-ACDC-3AB6FD617C4A}" srcOrd="8" destOrd="0" presId="urn:microsoft.com/office/officeart/2005/8/layout/vList2"/>
    <dgm:cxn modelId="{60E7BF87-9118-47DF-9BC6-945E803BACD9}" type="presParOf" srcId="{D13AFD88-48EE-4A36-AB56-9C33AE6F90CB}" destId="{13B1D828-A4BC-4BDD-8FCB-F33D5883EA26}" srcOrd="9" destOrd="0" presId="urn:microsoft.com/office/officeart/2005/8/layout/vList2"/>
    <dgm:cxn modelId="{386FAD0B-58CF-411D-802C-1360E90308AB}" type="presParOf" srcId="{D13AFD88-48EE-4A36-AB56-9C33AE6F90CB}" destId="{13D640E3-1D8A-44F8-B8DE-4BC73BE4FABF}" srcOrd="10" destOrd="0" presId="urn:microsoft.com/office/officeart/2005/8/layout/vList2"/>
    <dgm:cxn modelId="{4F822769-79E3-4B5F-9721-16FF88C54FC0}" type="presParOf" srcId="{D13AFD88-48EE-4A36-AB56-9C33AE6F90CB}" destId="{08BE5B55-DD44-4689-B37C-2119E973A72D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F19C9-CD0C-43D7-A849-C1A97CA8BD78}">
      <dsp:nvSpPr>
        <dsp:cNvPr id="0" name=""/>
        <dsp:cNvSpPr/>
      </dsp:nvSpPr>
      <dsp:spPr>
        <a:xfrm>
          <a:off x="3286" y="0"/>
          <a:ext cx="4406973" cy="1683714"/>
        </a:xfrm>
        <a:prstGeom prst="roundRect">
          <a:avLst>
            <a:gd name="adj" fmla="val 10000"/>
          </a:avLst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ЭТАПЫ РАБОТЫ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ПО ПОДГОТОВКЕ ФОРМЫ 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№ СПО-ПРОФЕССИОНАЛИТЕТ 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в 2026 году.</a:t>
          </a:r>
          <a:endParaRPr lang="ru-RU" sz="2000" kern="1200" dirty="0"/>
        </a:p>
      </dsp:txBody>
      <dsp:txXfrm>
        <a:off x="52600" y="49314"/>
        <a:ext cx="4308345" cy="1585086"/>
      </dsp:txXfrm>
    </dsp:sp>
    <dsp:sp modelId="{606D8511-8A71-4CBC-9530-5DE9DEC6A875}">
      <dsp:nvSpPr>
        <dsp:cNvPr id="0" name=""/>
        <dsp:cNvSpPr/>
      </dsp:nvSpPr>
      <dsp:spPr>
        <a:xfrm>
          <a:off x="5150631" y="0"/>
          <a:ext cx="4406973" cy="1683714"/>
        </a:xfrm>
        <a:prstGeom prst="roundRect">
          <a:avLst>
            <a:gd name="adj" fmla="val 10000"/>
          </a:avLst>
        </a:prstGeom>
        <a:solidFill>
          <a:schemeClr val="accent1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ПОРЯДОК ЗАПОЛНЕНИЯ 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ОТДЕЛЬНЫХ ПОКАЗАТЕЛЕЙ 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В ФОРМЕ </a:t>
          </a:r>
        </a:p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/>
            <a:t>№ СПО-ПРОФЕССИОНАЛИТЕТ.</a:t>
          </a:r>
          <a:endParaRPr lang="ru-RU" sz="2000" b="1" kern="1200" dirty="0"/>
        </a:p>
      </dsp:txBody>
      <dsp:txXfrm>
        <a:off x="5199945" y="49314"/>
        <a:ext cx="4308345" cy="1585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A1E09-8D9D-4D57-B333-23FB4AB55E3E}">
      <dsp:nvSpPr>
        <dsp:cNvPr id="0" name=""/>
        <dsp:cNvSpPr/>
      </dsp:nvSpPr>
      <dsp:spPr>
        <a:xfrm>
          <a:off x="0" y="0"/>
          <a:ext cx="9753600" cy="314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ЭТАП 1.  Подготовка данных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52" y="15352"/>
        <a:ext cx="9722896" cy="283775"/>
      </dsp:txXfrm>
    </dsp:sp>
    <dsp:sp modelId="{B255C181-AB6C-4405-BC97-76DA1AD65C53}">
      <dsp:nvSpPr>
        <dsp:cNvPr id="0" name=""/>
        <dsp:cNvSpPr/>
      </dsp:nvSpPr>
      <dsp:spPr>
        <a:xfrm>
          <a:off x="0" y="350609"/>
          <a:ext cx="9753600" cy="404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677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ЗАПОЛНЕНИЕ </a:t>
          </a:r>
          <a:r>
            <a:rPr lang="en-U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-шаблона с формой отчёта. САМОПРОВЕРКА отчёта на полноту заполнения и наличие ошибок (</a:t>
          </a:r>
          <a:r>
            <a:rPr lang="en-US" sz="14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-шаблон содержит встроенную проверку данных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).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50609"/>
        <a:ext cx="9753600" cy="404289"/>
      </dsp:txXfrm>
    </dsp:sp>
    <dsp:sp modelId="{F535C7FC-761A-43C1-8039-B9516FD28770}">
      <dsp:nvSpPr>
        <dsp:cNvPr id="0" name=""/>
        <dsp:cNvSpPr/>
      </dsp:nvSpPr>
      <dsp:spPr>
        <a:xfrm>
          <a:off x="0" y="729690"/>
          <a:ext cx="9753600" cy="314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ЭТАП 2. Согласование данных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52" y="745042"/>
        <a:ext cx="9722896" cy="283775"/>
      </dsp:txXfrm>
    </dsp:sp>
    <dsp:sp modelId="{D444225C-8311-405A-8176-E167A2702A41}">
      <dsp:nvSpPr>
        <dsp:cNvPr id="0" name=""/>
        <dsp:cNvSpPr/>
      </dsp:nvSpPr>
      <dsp:spPr>
        <a:xfrm>
          <a:off x="0" y="1090115"/>
          <a:ext cx="9753600" cy="1191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677" tIns="17780" rIns="99568" bIns="17780" numCol="1" spcCol="1270" anchor="t" anchorCtr="0">
          <a:noAutofit/>
        </a:bodyPr>
        <a:lstStyle/>
        <a:p>
          <a:pPr marL="182563" lvl="1" indent="-182563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Территориальными управлениями МО СО </a:t>
          </a:r>
          <a:r>
            <a:rPr lang="ru-RU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ru-RU" sz="14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до проверки ЦПО (см. график)</a:t>
          </a: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82563" marR="0" lvl="1" indent="-182563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ЦПО Самарской области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-  </a:t>
          </a:r>
          <a:r>
            <a:rPr lang="ru-RU" sz="14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 24.09.2026 по 28.09.2026</a:t>
          </a: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r>
            <a:rPr lang="ru-RU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О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тчёты в </a:t>
          </a:r>
          <a:r>
            <a:rPr lang="en-U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необходимо направить </a:t>
          </a:r>
          <a:r>
            <a:rPr lang="ru-RU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Серокуровой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Л.В. на </a:t>
          </a:r>
          <a:r>
            <a:rPr lang="ru-RU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эл.почту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902</a:t>
          </a:r>
          <a:r>
            <a:rPr lang="en-US" sz="14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@cposo.ru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не позднее срока, указанного в графике</a:t>
          </a: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ru-RU" sz="1200" b="0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82563" marR="0" lvl="1" indent="-182563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Базовыми образовательными организациям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(в части сведений, относящихся к реализации программ "</a:t>
          </a:r>
          <a:r>
            <a:rPr lang="ru-RU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Профессионалитета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" в рамках кластера) – </a:t>
          </a:r>
          <a:r>
            <a:rPr lang="ru-RU" sz="1400" b="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график устанавливается каждой БОО самостоятельно</a:t>
          </a:r>
          <a:r>
            <a:rPr lang="ru-RU" sz="14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  <a:p>
          <a:pPr marL="182563" marR="0" lvl="1" indent="-182563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200" b="0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090115"/>
        <a:ext cx="9753600" cy="1191613"/>
      </dsp:txXfrm>
    </dsp:sp>
    <dsp:sp modelId="{4F01C1AE-E0D2-4795-81DE-D84D732A1FD6}">
      <dsp:nvSpPr>
        <dsp:cNvPr id="0" name=""/>
        <dsp:cNvSpPr/>
      </dsp:nvSpPr>
      <dsp:spPr>
        <a:xfrm>
          <a:off x="0" y="2191606"/>
          <a:ext cx="9753600" cy="314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ЭТАП 3. Внесение данных в систему – </a:t>
          </a:r>
          <a:r>
            <a:rPr lang="ru-RU" sz="15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в срок до 30.09.2026</a:t>
          </a:r>
          <a:endParaRPr lang="ru-RU" sz="1500" b="1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52" y="2206958"/>
        <a:ext cx="9722896" cy="283775"/>
      </dsp:txXfrm>
    </dsp:sp>
    <dsp:sp modelId="{72ABB51E-F9F7-4C86-9542-25D90A4DC2B1}">
      <dsp:nvSpPr>
        <dsp:cNvPr id="0" name=""/>
        <dsp:cNvSpPr/>
      </dsp:nvSpPr>
      <dsp:spPr>
        <a:xfrm>
          <a:off x="0" y="2575471"/>
          <a:ext cx="9753600" cy="1664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677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Перенос данных (вручную) из заполненного </a:t>
          </a:r>
          <a:r>
            <a:rPr lang="en-U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-шаблона в электронную форму отчёта в «Системе сбора и синхронизации ресурсов» (личный кабинет ОО на сайте </a:t>
          </a:r>
          <a:r>
            <a:rPr lang="en-US" sz="14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https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://</a:t>
          </a:r>
          <a:r>
            <a:rPr lang="en-US" sz="14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data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.</a:t>
          </a:r>
          <a:r>
            <a:rPr lang="en-US" sz="1400" kern="1200" dirty="0" err="1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firpo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.</a:t>
          </a:r>
          <a:r>
            <a:rPr lang="ru-RU" sz="1400" kern="1200" dirty="0" err="1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ru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). </a:t>
          </a:r>
          <a:r>
            <a:rPr lang="ru-RU" sz="14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РАБОТАТЬ В СИСТЕМЕ МОГУТ ОДНОВРЕМЕННО НЕСКОЛЬКО ЧЕЛОВЕК С РАЗНЫМИ РАЗДЕЛАМИ ОТЧЕТА.</a:t>
          </a:r>
          <a:endParaRPr lang="ru-RU" sz="1400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Самопроверка соответствия данных, внесённых в систему, с данными в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заполненном </a:t>
          </a:r>
          <a:r>
            <a:rPr lang="en-US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-шаблоне. </a:t>
          </a:r>
          <a:r>
            <a:rPr lang="ru-RU" sz="14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ЗАПОЛНЕННЫЙ В СИСТЕМЕ ОТЧЕТ МОЖНО СКАЧАТЬ в </a:t>
          </a:r>
          <a:r>
            <a:rPr lang="en-US" sz="14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Excel</a:t>
          </a:r>
          <a:r>
            <a:rPr lang="ru-RU" sz="1400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ru-RU" sz="1400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Загрузка в систему скан-копии сопроводительного письма, подтверждающего достоверность данных в отчёте. 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Направление в системе заполненной электронной формы отчёта на согласование в ФГБОУ ДПО ИРПО (для этого в разделе «Управление проектом» измените статус формы «На согласовании»).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575471"/>
        <a:ext cx="9753600" cy="1664722"/>
      </dsp:txXfrm>
    </dsp:sp>
    <dsp:sp modelId="{40C5A511-B350-4E48-A247-156007201E66}">
      <dsp:nvSpPr>
        <dsp:cNvPr id="0" name=""/>
        <dsp:cNvSpPr/>
      </dsp:nvSpPr>
      <dsp:spPr>
        <a:xfrm>
          <a:off x="0" y="4240194"/>
          <a:ext cx="9753600" cy="314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ЭТАП 4. </a:t>
          </a:r>
          <a:r>
            <a:rPr lang="ru-RU" sz="16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Валидация</a:t>
          </a: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данных (проводит ФГБОУ ДПО ИРПО) </a:t>
          </a: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ru-RU" sz="15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в период с 01.10.2026 по 31.10.2026</a:t>
          </a:r>
          <a:endParaRPr lang="ru-RU" sz="1500" b="1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52" y="4255546"/>
        <a:ext cx="9722896" cy="283775"/>
      </dsp:txXfrm>
    </dsp:sp>
    <dsp:sp modelId="{173FAEDF-C843-4283-B944-0BAA743549CC}">
      <dsp:nvSpPr>
        <dsp:cNvPr id="0" name=""/>
        <dsp:cNvSpPr/>
      </dsp:nvSpPr>
      <dsp:spPr>
        <a:xfrm>
          <a:off x="0" y="4554673"/>
          <a:ext cx="9753600" cy="808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677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Выявленные ошибки направляются организациям в системе (необходимо ежедневно следить за статусом отчёта в системе)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rPr>
            <a:t>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При наличии замечаний (статус отчёта «Возвращено в работу»): корректировка данных (исправление ошибок) в форме отчёта в системе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rPr>
            <a:t> Повторная отправка отчёта на согласование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ФГБОУ ДПО ИРПО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rPr>
            <a:t> 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Отчёт считается принятым, если его статус в системе «Согласовано». </a:t>
          </a:r>
          <a:endParaRPr lang="ru-RU" sz="1400" b="1" kern="1200" dirty="0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554673"/>
        <a:ext cx="9753600" cy="808579"/>
      </dsp:txXfrm>
    </dsp:sp>
    <dsp:sp modelId="{BD0B278B-812A-4F77-ACDC-3AB6FD617C4A}">
      <dsp:nvSpPr>
        <dsp:cNvPr id="0" name=""/>
        <dsp:cNvSpPr/>
      </dsp:nvSpPr>
      <dsp:spPr>
        <a:xfrm>
          <a:off x="0" y="5363253"/>
          <a:ext cx="9753600" cy="3144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ЭТАП 5.</a:t>
          </a: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Завершающий (после принятия отчёта в системе</a:t>
          </a:r>
          <a:r>
            <a:rPr lang="en-U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ru-RU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352" y="5378605"/>
        <a:ext cx="9722896" cy="283775"/>
      </dsp:txXfrm>
    </dsp:sp>
    <dsp:sp modelId="{13B1D828-A4BC-4BDD-8FCB-F33D5883EA26}">
      <dsp:nvSpPr>
        <dsp:cNvPr id="0" name=""/>
        <dsp:cNvSpPr/>
      </dsp:nvSpPr>
      <dsp:spPr>
        <a:xfrm>
          <a:off x="0" y="5677732"/>
          <a:ext cx="9753600" cy="380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677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Подготовка итоговой версии отчёта в бумажном виде. Бумажный вариант отчёта хранится в ОО.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677732"/>
        <a:ext cx="9753600" cy="380508"/>
      </dsp:txXfrm>
    </dsp:sp>
    <dsp:sp modelId="{13D640E3-1D8A-44F8-B8DE-4BC73BE4FABF}">
      <dsp:nvSpPr>
        <dsp:cNvPr id="0" name=""/>
        <dsp:cNvSpPr/>
      </dsp:nvSpPr>
      <dsp:spPr>
        <a:xfrm>
          <a:off x="0" y="6018340"/>
          <a:ext cx="9753600" cy="35069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ЭТАП 6. Выверка и подтверждение данных в сводном отчёте ФГБОУ ДПО ИРПО - </a:t>
          </a:r>
          <a:r>
            <a:rPr lang="ru-RU" sz="160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ноябрь 2026</a:t>
          </a: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120" y="6035460"/>
        <a:ext cx="9719360" cy="316457"/>
      </dsp:txXfrm>
    </dsp:sp>
    <dsp:sp modelId="{08BE5B55-DD44-4689-B37C-2119E973A72D}">
      <dsp:nvSpPr>
        <dsp:cNvPr id="0" name=""/>
        <dsp:cNvSpPr/>
      </dsp:nvSpPr>
      <dsp:spPr>
        <a:xfrm>
          <a:off x="0" y="6408937"/>
          <a:ext cx="9753600" cy="380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677" tIns="17780" rIns="99568" bIns="17780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выявления ошибок – описание исправлений в соответствии с требованиями ФГБОУ ДПО ИРПО. 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6408937"/>
        <a:ext cx="9753600" cy="380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7" y="2344492"/>
            <a:ext cx="90893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2" y="4235205"/>
            <a:ext cx="74853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3" y="1739465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4" y="1739465"/>
            <a:ext cx="465162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23"/>
            <a:ext cx="9624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65"/>
            <a:ext cx="9624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9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9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9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40">
        <a:defRPr>
          <a:latin typeface="+mn-lt"/>
          <a:ea typeface="+mn-ea"/>
          <a:cs typeface="+mn-cs"/>
        </a:defRPr>
      </a:lvl2pPr>
      <a:lvl3pPr marL="914479">
        <a:defRPr>
          <a:latin typeface="+mn-lt"/>
          <a:ea typeface="+mn-ea"/>
          <a:cs typeface="+mn-cs"/>
        </a:defRPr>
      </a:lvl3pPr>
      <a:lvl4pPr marL="1371721">
        <a:defRPr>
          <a:latin typeface="+mn-lt"/>
          <a:ea typeface="+mn-ea"/>
          <a:cs typeface="+mn-cs"/>
        </a:defRPr>
      </a:lvl4pPr>
      <a:lvl5pPr marL="1828961">
        <a:defRPr>
          <a:latin typeface="+mn-lt"/>
          <a:ea typeface="+mn-ea"/>
          <a:cs typeface="+mn-cs"/>
        </a:defRPr>
      </a:lvl5pPr>
      <a:lvl6pPr marL="2286201">
        <a:defRPr>
          <a:latin typeface="+mn-lt"/>
          <a:ea typeface="+mn-ea"/>
          <a:cs typeface="+mn-cs"/>
        </a:defRPr>
      </a:lvl6pPr>
      <a:lvl7pPr marL="2743440">
        <a:defRPr>
          <a:latin typeface="+mn-lt"/>
          <a:ea typeface="+mn-ea"/>
          <a:cs typeface="+mn-cs"/>
        </a:defRPr>
      </a:lvl7pPr>
      <a:lvl8pPr marL="3200681">
        <a:defRPr>
          <a:latin typeface="+mn-lt"/>
          <a:ea typeface="+mn-ea"/>
          <a:cs typeface="+mn-cs"/>
        </a:defRPr>
      </a:lvl8pPr>
      <a:lvl9pPr marL="365792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40">
        <a:defRPr>
          <a:latin typeface="+mn-lt"/>
          <a:ea typeface="+mn-ea"/>
          <a:cs typeface="+mn-cs"/>
        </a:defRPr>
      </a:lvl2pPr>
      <a:lvl3pPr marL="914479">
        <a:defRPr>
          <a:latin typeface="+mn-lt"/>
          <a:ea typeface="+mn-ea"/>
          <a:cs typeface="+mn-cs"/>
        </a:defRPr>
      </a:lvl3pPr>
      <a:lvl4pPr marL="1371721">
        <a:defRPr>
          <a:latin typeface="+mn-lt"/>
          <a:ea typeface="+mn-ea"/>
          <a:cs typeface="+mn-cs"/>
        </a:defRPr>
      </a:lvl4pPr>
      <a:lvl5pPr marL="1828961">
        <a:defRPr>
          <a:latin typeface="+mn-lt"/>
          <a:ea typeface="+mn-ea"/>
          <a:cs typeface="+mn-cs"/>
        </a:defRPr>
      </a:lvl5pPr>
      <a:lvl6pPr marL="2286201">
        <a:defRPr>
          <a:latin typeface="+mn-lt"/>
          <a:ea typeface="+mn-ea"/>
          <a:cs typeface="+mn-cs"/>
        </a:defRPr>
      </a:lvl6pPr>
      <a:lvl7pPr marL="2743440">
        <a:defRPr>
          <a:latin typeface="+mn-lt"/>
          <a:ea typeface="+mn-ea"/>
          <a:cs typeface="+mn-cs"/>
        </a:defRPr>
      </a:lvl7pPr>
      <a:lvl8pPr marL="3200681">
        <a:defRPr>
          <a:latin typeface="+mn-lt"/>
          <a:ea typeface="+mn-ea"/>
          <a:cs typeface="+mn-cs"/>
        </a:defRPr>
      </a:lvl8pPr>
      <a:lvl9pPr marL="365792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902@cposo.ru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monitoring@firpo.ru" TargetMode="External"/><Relationship Id="rId2" Type="http://schemas.openxmlformats.org/officeDocument/2006/relationships/hyperlink" Target="https://www.cposo.ru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vkvideo.ru/video-90620236_456239478?list=ln-8N76sZclO4N05Pqvkj" TargetMode="External"/><Relationship Id="rId5" Type="http://schemas.openxmlformats.org/officeDocument/2006/relationships/hyperlink" Target="https://disk.yandex.ru/d/ZqD-PHQCJKSqHA" TargetMode="External"/><Relationship Id="rId4" Type="http://schemas.openxmlformats.org/officeDocument/2006/relationships/hyperlink" Target="https://max.ru/join/LmFHrJOoW5nSqnRdLdPJX7wqYn4tlyN2dBK2BY7KvC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32" y="428625"/>
            <a:ext cx="3819116" cy="13387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6288" y="1919351"/>
            <a:ext cx="9525000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СЕМИНАР</a:t>
            </a:r>
          </a:p>
          <a:p>
            <a:pPr algn="ctr">
              <a:lnSpc>
                <a:spcPct val="107000"/>
              </a:lnSpc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«Подготовка формы №СПО-</a:t>
            </a:r>
            <a:r>
              <a:rPr lang="ru-RU" b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7000"/>
              </a:lnSpc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«Сведения о деятельности образовательной организации, осуществляющей образовательную деятельность по образовательным программам СПО и участвующей в федеральном проекте «</a:t>
            </a:r>
            <a:r>
              <a:rPr lang="ru-RU" b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</a:p>
          <a:p>
            <a:pPr algn="ctr">
              <a:lnSpc>
                <a:spcPct val="107000"/>
              </a:lnSpc>
            </a:pPr>
            <a:r>
              <a:rPr lang="ru-RU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 2025 год»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28041421"/>
              </p:ext>
            </p:extLst>
          </p:nvPr>
        </p:nvGraphicFramePr>
        <p:xfrm>
          <a:off x="660404" y="4162429"/>
          <a:ext cx="9560891" cy="1683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74226" y="6467536"/>
            <a:ext cx="4691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cs typeface="Arial" panose="020B0604020202020204" pitchFamily="34" charset="0"/>
              </a:rPr>
              <a:t>17 сентября 2026</a:t>
            </a:r>
            <a:endParaRPr lang="ru-RU" sz="20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9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506" y="261584"/>
            <a:ext cx="998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Отчёт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форме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№СПО-</a:t>
            </a:r>
            <a:r>
              <a:rPr lang="ru-RU" sz="1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2026 году сдают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образовательных организаций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входящих в созданные на территории Самарской области в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2022-2025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годах кластеры в рамках федерального проекта «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»: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9" y="723249"/>
            <a:ext cx="9905994" cy="64118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75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88179694"/>
              </p:ext>
            </p:extLst>
          </p:nvPr>
        </p:nvGraphicFramePr>
        <p:xfrm>
          <a:off x="482181" y="489625"/>
          <a:ext cx="9753600" cy="6825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82181" y="100928"/>
            <a:ext cx="97536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Этапы подготовки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СПО-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Профессионалитет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2026 году 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06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303" y="142789"/>
            <a:ext cx="10134600" cy="34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5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представления отчётов №СПО-</a:t>
            </a:r>
            <a:r>
              <a:rPr lang="ru-RU" sz="155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155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5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ЦПО Самарской области:</a:t>
            </a:r>
            <a:endParaRPr lang="ru-RU" sz="155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3703" y="470277"/>
            <a:ext cx="9677400" cy="292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ru-RU" sz="13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Отчёты </a:t>
            </a:r>
            <a:r>
              <a:rPr lang="ru-RU" sz="13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3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</a:t>
            </a:r>
            <a:r>
              <a:rPr lang="ru-RU" sz="13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направить на </a:t>
            </a:r>
            <a:r>
              <a:rPr lang="ru-RU" sz="13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эл.почту</a:t>
            </a:r>
            <a:r>
              <a:rPr lang="ru-RU" sz="13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902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@cposo.ru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3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тексте </a:t>
            </a:r>
            <a:r>
              <a:rPr lang="ru-RU" sz="13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эл.письма</a:t>
            </a:r>
            <a:r>
              <a:rPr lang="ru-RU" sz="13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указать контакты (ФИО, телефон)</a:t>
            </a:r>
            <a:r>
              <a:rPr 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750842"/>
              </p:ext>
            </p:extLst>
          </p:nvPr>
        </p:nvGraphicFramePr>
        <p:xfrm>
          <a:off x="393701" y="785762"/>
          <a:ext cx="9829803" cy="654152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8295124">
                  <a:extLst>
                    <a:ext uri="{9D8B030D-6E8A-4147-A177-3AD203B41FA5}">
                      <a16:colId xmlns:a16="http://schemas.microsoft.com/office/drawing/2014/main" val="1393638030"/>
                    </a:ext>
                  </a:extLst>
                </a:gridCol>
                <a:gridCol w="1534679">
                  <a:extLst>
                    <a:ext uri="{9D8B030D-6E8A-4147-A177-3AD203B41FA5}">
                      <a16:colId xmlns:a16="http://schemas.microsoft.com/office/drawing/2014/main" val="651277867"/>
                    </a:ext>
                  </a:extLst>
                </a:gridCol>
              </a:tblGrid>
              <a:tr h="176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012421126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Приволжский государственный университет путей сообщения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9:00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921187433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торгово-экономический колледж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9:45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797601727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Сызранский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политехнический колледж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10:30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3611178086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Кинельский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государственный техникум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11:15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61877875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Безенчукский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аграрный техникум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12:00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56139641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Нефтегорский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государственный техникум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12:45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9140266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Строительно-энергетический колледж (образовательно-производственный кампус) им. П. </a:t>
                      </a:r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Мачнева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13:30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125752216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Тольяттинский социально-педагогический колледж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14:15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552209421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Поволжский государственный колледж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23.09.2026 15:00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3679011239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Колледж технического и художественного образования г. Тольятти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9:00</a:t>
                      </a:r>
                      <a:endParaRPr lang="ru-RU" sz="11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493042017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Губернский колледж г. Сызрани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9:45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278197595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Тольяттинский машиностроительный колледж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10:30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3186731585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Отрадненский</a:t>
                      </a:r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нефтяной техникум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11:15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407337477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металлургический колледж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12:00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507735719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Тольяттинский политехнический колледж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12:45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663651595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социально-педагогический колледж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13:30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008209779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Новокуйбышевский</a:t>
                      </a:r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гуманитарно-технологический колледж 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14:15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777323120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техникум авиационного и промышленного машиностроения имени Д.И. Козлова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24.09.2026 15:00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665288492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колледж сервиса производственного оборудования </a:t>
                      </a:r>
                      <a:r>
                        <a:rPr lang="ru-RU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им. 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Героя Российской Федерации Е.В. Золотухина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9:00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503891861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Чапаевский губернский колледж им. О. </a:t>
                      </a:r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Колычева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9:45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52319670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Тольяттинский индустриально-педагогический колледж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10:30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911029316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Хворостянский</a:t>
                      </a: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государственный техникум им. Юрия Рябова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11:15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785082187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техникум промышленных технологий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12:00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3493399638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многопрофильный колледж им. Бартенева В.В.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12:45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829236417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Технологический колледж имени Н.Д. Кузнецова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13:30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138770172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Тольяттинский социально-экономический колледж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14:15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617812049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политехнический колледж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25.09.2026 15:00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3142787843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государственный колледж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9:00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609497977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Самарский колледж цифровой экономики и предпринимательства «МИР»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9:45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3235815818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Тольяттинский колледж сервисных технологий и предпринимательства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10:30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467856499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Тольяттинский химико-технологический колледж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11:15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4094665030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Жигулевский государственный колледж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12:00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2432860779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Губернский колледж </a:t>
                      </a:r>
                      <a:r>
                        <a:rPr lang="ru-RU" sz="11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г.Похвистнево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12:45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604627648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Красноярский государственный техникум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13:30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570013117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Сергиевский губернский техникум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14:15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1742711985"/>
                  </a:ext>
                </a:extLst>
              </a:tr>
              <a:tr h="17679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Колледж гуманитарных и социально-педагогических дисциплин имени Святителя Алексия, Митрополита Московского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28.09.2026 15:00</a:t>
                      </a:r>
                      <a:endParaRPr lang="ru-RU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5" marR="355" marT="355" marB="0" anchor="ctr"/>
                </a:tc>
                <a:extLst>
                  <a:ext uri="{0D108BD9-81ED-4DB2-BD59-A6C34878D82A}">
                    <a16:rowId xmlns:a16="http://schemas.microsoft.com/office/drawing/2014/main" val="4032546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53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509563" y="4323565"/>
            <a:ext cx="9752137" cy="1676400"/>
            <a:chOff x="546098" y="1952625"/>
            <a:chExt cx="9752137" cy="1477328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546098" y="1952625"/>
              <a:ext cx="9752135" cy="1166281"/>
            </a:xfrm>
            <a:prstGeom prst="rect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ru-RU" sz="1400" b="1" dirty="0" smtClean="0">
                  <a:solidFill>
                    <a:srgbClr val="7030A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ПРИ ЗАПОЛНЕНИИ ФОРМЫ № СПО-ПРОФЕССИОНАЛИТЕТ НЕОБХОДИМО РУКОВОДСТВОВАТЬСЯ:</a:t>
              </a:r>
            </a:p>
            <a:p>
              <a:pPr>
                <a:spcBef>
                  <a:spcPts val="600"/>
                </a:spcBef>
              </a:pPr>
              <a:r>
                <a:rPr lang="ru-RU" sz="1400" b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1)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Порядком предоставления данных по форме </a:t>
              </a:r>
              <a:r>
                <a:rPr lang="ru-RU" sz="14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№ СПО-</a:t>
              </a:r>
              <a:r>
                <a:rPr lang="ru-RU" sz="1400" dirty="0" err="1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Профессионалитет</a:t>
              </a:r>
              <a:r>
                <a:rPr lang="ru-RU" sz="14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за 2025 год (приложение № 1 к письму 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Минпросвещения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России от 09.09.2026 № 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05-2117).</a:t>
              </a:r>
            </a:p>
            <a:p>
              <a:pPr lvl="0" algn="just">
                <a:spcBef>
                  <a:spcPts val="600"/>
                </a:spcBef>
              </a:pPr>
              <a:r>
                <a:rPr lang="ru-RU" sz="1400" b="1" dirty="0" smtClean="0">
                  <a:solidFill>
                    <a:srgbClr val="7030A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2)</a:t>
              </a:r>
              <a:r>
                <a:rPr lang="ru-RU" sz="1400" dirty="0" smtClean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Методическими указаниями 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по заполнению формы № СПО-</a:t>
              </a:r>
              <a:r>
                <a:rPr lang="ru-RU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Профессионалитет</a:t>
              </a:r>
              <a:r>
                <a:rPr lang="ru-RU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(разработаны ФГБОУ ДПО ИРПО и утверждены </a:t>
              </a:r>
              <a:r>
                <a:rPr lang="ru-RU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Минпросвещения</a:t>
              </a:r>
              <a:r>
                <a:rPr lang="ru-RU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России).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550732" y="3122176"/>
              <a:ext cx="9747503" cy="3077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400" dirty="0" smtClean="0"/>
                <a:t>Все материалы размещены на сайте ЦПО СО </a:t>
              </a:r>
              <a:r>
                <a:rPr lang="ru-RU" sz="1400" u="sng" dirty="0" smtClean="0">
                  <a:solidFill>
                    <a:srgbClr val="0563C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2"/>
                </a:rPr>
                <a:t>https://www.cposo.ru/</a:t>
              </a:r>
              <a:r>
                <a:rPr lang="ru-RU" sz="14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в разделе «Статистика образования».</a:t>
              </a:r>
              <a:endParaRPr lang="ru-RU" sz="1400" dirty="0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02244" y="1859404"/>
            <a:ext cx="9752135" cy="116955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ВОЗНИКНОВЕНИИ ПРОБЛЕМ С ДОСТУПОМ В ЛИЧНЫЙ КАБИНЕТ В СЕРВИС «СИСТЕМА СБОРА И СИНХРОНИЗАЦИИ РЕСУРСОВ» </a:t>
            </a:r>
            <a:r>
              <a:rPr lang="ru-RU" sz="1400" spc="15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sz="1400" u="sng" spc="15" dirty="0" smtClean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data.firpo.ru</a:t>
            </a:r>
            <a:r>
              <a:rPr lang="ru-RU" sz="1400" spc="15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следует обращаться в службу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тех.поддержки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по телефону горячей линии: +7 (499) 009-05-52 (доб. 2), с 09:00 до 18:00 (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мск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 или по адресу электронной почты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monitoring@firpo.ru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Дополнительную информацию по вопросам предоставления доступа и работы с программным обеспечением можно получить по тел.: +7 (989) 918-15-76, +7 (499) 009-05-51 (доб. 5200), с 09:00 до 18:00 (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мск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609" y="3306928"/>
            <a:ext cx="9725091" cy="738664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Чат в мессенджере «Макс»</a:t>
            </a:r>
            <a:r>
              <a:rPr lang="en-US" sz="1400" b="1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ФГБОУ ДПО ИРПО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400" b="1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400" b="0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0607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0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нем вы можете задавать вопросы по заполнению формы №СПО-</a:t>
            </a:r>
            <a:r>
              <a:rPr lang="ru-RU" sz="1400" b="0" i="0" dirty="0" err="1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400" b="0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получать оперативные консультации от сотрудников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ФГБОУ ДПО ИРПО</a:t>
            </a:r>
            <a:r>
              <a:rPr lang="ru-RU" sz="1400" b="0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Ссылка: </a:t>
            </a:r>
            <a:r>
              <a:rPr lang="ru-RU" sz="1400" b="0" i="0" u="sng" dirty="0" smtClean="0">
                <a:solidFill>
                  <a:srgbClr val="0784B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https://max.ru/join/LmFHrJOoW5nSqnRdLdPJX7wqYn4tlyN2dBK2BY7KvC4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2244" y="353274"/>
            <a:ext cx="9759456" cy="1228157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400" b="1" spc="15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РЕКОМЕНДУЕМЫЙ ВАРИАНТ ПОДГОТОВКИ ИТОГОВОЙ ВЕРСИИ ОТЧЁТА В БУМАЖНОМ ВИДЕ:</a:t>
            </a:r>
            <a:endParaRPr lang="ru-RU" sz="1400" dirty="0" smtClean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spc="15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Распечатать </a:t>
            </a:r>
            <a:r>
              <a:rPr lang="ru-RU" sz="1400" spc="1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титульный лист из </a:t>
            </a:r>
            <a:r>
              <a:rPr lang="ru-RU" sz="1400" spc="15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Excel</a:t>
            </a:r>
            <a:r>
              <a:rPr lang="ru-RU" sz="1400" spc="1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-шаблона с формой отчёта (с целью его подписания), а все остальные разделы отчёта распечатать из </a:t>
            </a:r>
            <a:r>
              <a:rPr lang="ru-RU" sz="1400" spc="15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Excel</a:t>
            </a:r>
            <a:r>
              <a:rPr lang="ru-RU" sz="1400" spc="1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-файла, скачанного из системы (</a:t>
            </a:r>
            <a:r>
              <a:rPr lang="ru-RU" sz="1400" u="sng" spc="15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data.firpo.ru</a:t>
            </a:r>
            <a:r>
              <a:rPr lang="ru-RU" sz="1400" spc="15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после принятия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отчёта</a:t>
            </a:r>
            <a:r>
              <a:rPr lang="ru-RU" sz="1400" spc="15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</a:pPr>
            <a:r>
              <a:rPr lang="ru-RU" sz="1400" b="1" spc="15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Итоговую версию отчёта в бумажном виде необходимо подписать у руководителей Управляющих компаний кластеров, в которые входит ОО.</a:t>
            </a:r>
            <a:endParaRPr lang="ru-RU" sz="1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88" y="6143625"/>
            <a:ext cx="9725091" cy="307777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Ссылка на материалы ФГБОУ ДПО ИРПО</a:t>
            </a:r>
            <a:r>
              <a:rPr lang="ru-RU" sz="1400" b="1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disk.yandex.ru/d/ZqD-PHQCJKSqHA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5240" y="6595062"/>
            <a:ext cx="9725091" cy="276999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Ссылка на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запись семинара ЦПО Самарской области</a:t>
            </a:r>
            <a:r>
              <a:rPr lang="ru-RU" sz="1200" b="1" i="0" dirty="0" smtClean="0">
                <a:solidFill>
                  <a:srgbClr val="06070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200" u="sng" dirty="0">
                <a:hlinkClick r:id="rId6"/>
              </a:rPr>
              <a:t>https://vkvideo.ru/video-90620236_456239478?list=ln-8N76sZclO4N05Pqvkj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60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069495"/>
              </p:ext>
            </p:extLst>
          </p:nvPr>
        </p:nvGraphicFramePr>
        <p:xfrm>
          <a:off x="448061" y="4857396"/>
          <a:ext cx="9901553" cy="14110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4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50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6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898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00" b="1" spc="-25" dirty="0">
                          <a:latin typeface="Times New Roman"/>
                          <a:cs typeface="Times New Roman"/>
                        </a:rPr>
                        <a:t>Св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115"/>
                        </a:lnSpc>
                        <a:spcBef>
                          <a:spcPts val="550"/>
                        </a:spcBef>
                      </a:pP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8414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едения</a:t>
                      </a:r>
                      <a:r>
                        <a:rPr sz="10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согласованы</a:t>
                      </a:r>
                      <a:r>
                        <a:rPr sz="1000" b="1" spc="-15" baseline="29914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 baseline="29914">
                        <a:latin typeface="Times New Roman"/>
                        <a:cs typeface="Times New Roman"/>
                      </a:endParaRPr>
                    </a:p>
                  </a:txBody>
                  <a:tcPr marL="0" marR="0" marT="18414" marB="0"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72110" algn="ctr">
                        <a:lnSpc>
                          <a:spcPts val="1115"/>
                        </a:lnSpc>
                        <a:tabLst>
                          <a:tab pos="287464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4615" marB="0"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525" algn="ctr">
                        <a:lnSpc>
                          <a:spcPts val="1115"/>
                        </a:lnSpc>
                        <a:tabLst>
                          <a:tab pos="194119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94615" marB="0"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2540" algn="ctr">
                        <a:lnSpc>
                          <a:spcPts val="1115"/>
                        </a:lnSpc>
                        <a:tabLst>
                          <a:tab pos="136080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94615" marB="0"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0320" algn="ctr">
                        <a:lnSpc>
                          <a:spcPts val="1115"/>
                        </a:lnSpc>
                        <a:tabLst>
                          <a:tab pos="876300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9461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ts val="69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кластера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(базовой</a:t>
                      </a:r>
                      <a:r>
                        <a:rPr sz="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организации)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49885" algn="ctr">
                        <a:lnSpc>
                          <a:spcPts val="675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ФИО руководителя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должность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подпись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675"/>
                        </a:lnSpc>
                      </a:pPr>
                      <a:r>
                        <a:rPr sz="600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480">
                <a:tc>
                  <a:txBody>
                    <a:bodyPr/>
                    <a:lstStyle/>
                    <a:p>
                      <a:pPr marR="40005" algn="ctr">
                        <a:lnSpc>
                          <a:spcPts val="1115"/>
                        </a:lnSpc>
                        <a:spcBef>
                          <a:spcPts val="25"/>
                        </a:spcBef>
                      </a:pP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287464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194119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136080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876300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ts val="69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кластера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(базовой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организации)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49885" algn="ctr">
                        <a:lnSpc>
                          <a:spcPts val="675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ФИО руководителя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должность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подпись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675"/>
                        </a:lnSpc>
                      </a:pPr>
                      <a:r>
                        <a:rPr sz="600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 marR="40005" algn="ctr">
                        <a:lnSpc>
                          <a:spcPts val="1115"/>
                        </a:lnSpc>
                        <a:spcBef>
                          <a:spcPts val="30"/>
                        </a:spcBef>
                      </a:pP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ts val="1115"/>
                        </a:lnSpc>
                        <a:spcBef>
                          <a:spcPts val="30"/>
                        </a:spcBef>
                        <a:tabLst>
                          <a:tab pos="287464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115"/>
                        </a:lnSpc>
                        <a:spcBef>
                          <a:spcPts val="30"/>
                        </a:spcBef>
                        <a:tabLst>
                          <a:tab pos="194119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115"/>
                        </a:lnSpc>
                        <a:spcBef>
                          <a:spcPts val="30"/>
                        </a:spcBef>
                        <a:tabLst>
                          <a:tab pos="1360805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ts val="1115"/>
                        </a:lnSpc>
                        <a:spcBef>
                          <a:spcPts val="30"/>
                        </a:spcBef>
                        <a:tabLst>
                          <a:tab pos="876300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ts val="69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кластера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(базовой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организации)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49885" algn="ctr">
                        <a:lnSpc>
                          <a:spcPts val="675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ФИО руководителя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должность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подпись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675"/>
                        </a:lnSpc>
                      </a:pPr>
                      <a:r>
                        <a:rPr sz="600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7480">
                <a:tc>
                  <a:txBody>
                    <a:bodyPr/>
                    <a:lstStyle/>
                    <a:p>
                      <a:pPr marR="40005" algn="ctr">
                        <a:lnSpc>
                          <a:spcPts val="1115"/>
                        </a:lnSpc>
                        <a:spcBef>
                          <a:spcPts val="25"/>
                        </a:spcBef>
                      </a:pP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75285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2877820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6830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1968500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50165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1410970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115"/>
                        </a:lnSpc>
                        <a:spcBef>
                          <a:spcPts val="25"/>
                        </a:spcBef>
                        <a:tabLst>
                          <a:tab pos="899794" algn="l"/>
                        </a:tabLst>
                      </a:pP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9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ts val="69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кластера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(базовой</a:t>
                      </a:r>
                      <a:r>
                        <a:rPr sz="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организации)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349885" algn="ctr">
                        <a:lnSpc>
                          <a:spcPts val="675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ФИО руководителя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должность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ts val="67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подпись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ts val="675"/>
                        </a:lnSpc>
                      </a:pPr>
                      <a:r>
                        <a:rPr sz="600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46154" y="1339505"/>
            <a:ext cx="9903460" cy="156453"/>
          </a:xfrm>
          <a:prstGeom prst="rect">
            <a:avLst/>
          </a:prstGeom>
          <a:solidFill>
            <a:srgbClr val="F1F1F1"/>
          </a:solidFill>
          <a:ln w="18288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algn="ctr">
              <a:spcBef>
                <a:spcPts val="20"/>
              </a:spcBef>
            </a:pPr>
            <a:r>
              <a:rPr sz="1000" spc="-10" dirty="0">
                <a:latin typeface="Times New Roman"/>
                <a:cs typeface="Times New Roman"/>
              </a:rPr>
              <a:t>КОНФИДЕНЦИАЛЬНОСТЬ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ГАРАНТИРУЕТСЯ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ПОЛУЧАТЕЛЕМ</a:t>
            </a:r>
            <a:r>
              <a:rPr sz="1000" spc="29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ИНФОРМАЦИИ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200" y="1638308"/>
            <a:ext cx="9903460" cy="154530"/>
          </a:xfrm>
          <a:prstGeom prst="rect">
            <a:avLst/>
          </a:prstGeom>
          <a:ln w="18288">
            <a:solidFill>
              <a:srgbClr val="000000"/>
            </a:solidFill>
          </a:ln>
        </p:spPr>
        <p:txBody>
          <a:bodyPr vert="horz" wrap="square" lIns="0" tIns="636" rIns="0" bIns="0" rtlCol="0">
            <a:spAutoFit/>
          </a:bodyPr>
          <a:lstStyle/>
          <a:p>
            <a:pPr algn="ctr">
              <a:spcBef>
                <a:spcPts val="6"/>
              </a:spcBef>
            </a:pPr>
            <a:r>
              <a:rPr sz="1000" spc="-10" dirty="0">
                <a:latin typeface="Times New Roman"/>
                <a:cs typeface="Times New Roman"/>
              </a:rPr>
              <a:t>ПРЕДОСТАВЛЯЕТСЯ</a:t>
            </a:r>
            <a:r>
              <a:rPr sz="1000" spc="-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В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ЭЛЕКТРОННОМ</a:t>
            </a:r>
            <a:r>
              <a:rPr sz="1000" spc="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ВИДЕ В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МИНИСТЕРСТВО</a:t>
            </a:r>
            <a:r>
              <a:rPr sz="1000" spc="-6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ПРОСВЕЩЕНИЯ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РОССИЙСКОЙ</a:t>
            </a:r>
            <a:r>
              <a:rPr sz="1000" spc="-10" dirty="0">
                <a:latin typeface="Times New Roman"/>
                <a:cs typeface="Times New Roman"/>
              </a:rPr>
              <a:t> ФЕДЕРАЦИИ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8354" y="1877186"/>
            <a:ext cx="5938520" cy="804324"/>
          </a:xfrm>
          <a:prstGeom prst="rect">
            <a:avLst/>
          </a:prstGeom>
          <a:solidFill>
            <a:srgbClr val="F1F1F1"/>
          </a:solidFill>
          <a:ln w="18288">
            <a:solidFill>
              <a:srgbClr val="000000"/>
            </a:solidFill>
          </a:ln>
        </p:spPr>
        <p:txBody>
          <a:bodyPr vert="horz" wrap="square" lIns="0" tIns="40641" rIns="0" bIns="0" rtlCol="0">
            <a:spAutoFit/>
          </a:bodyPr>
          <a:lstStyle/>
          <a:p>
            <a:pPr algn="ctr">
              <a:spcBef>
                <a:spcPts val="319"/>
              </a:spcBef>
            </a:pPr>
            <a:r>
              <a:rPr sz="1000" b="1" dirty="0">
                <a:latin typeface="Times New Roman"/>
                <a:cs typeface="Times New Roman"/>
              </a:rPr>
              <a:t>СВЕДЕНИЯ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О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ДЕЯТЕЛЬНОСТИ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ОБРАЗОВАТЕЛЬНОЙ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ОРГАНИЗАЦИИ,</a:t>
            </a:r>
            <a:endParaRPr sz="1000" dirty="0">
              <a:latin typeface="Times New Roman"/>
              <a:cs typeface="Times New Roman"/>
            </a:endParaRPr>
          </a:p>
          <a:p>
            <a:pPr algn="ctr">
              <a:spcBef>
                <a:spcPts val="35"/>
              </a:spcBef>
            </a:pPr>
            <a:r>
              <a:rPr sz="1000" b="1" spc="-10" dirty="0">
                <a:latin typeface="Times New Roman"/>
                <a:cs typeface="Times New Roman"/>
              </a:rPr>
              <a:t>ОСУЩЕСТВЛЯЮЩЕЙ</a:t>
            </a:r>
            <a:r>
              <a:rPr sz="1000" b="1" spc="4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ОБРАЗОВАТЕЛЬНУЮ</a:t>
            </a:r>
            <a:r>
              <a:rPr sz="1000" b="1" spc="29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ДЕЯТЕЛЬНОСТЬ</a:t>
            </a:r>
            <a:r>
              <a:rPr sz="1000" b="1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ПО</a:t>
            </a:r>
            <a:r>
              <a:rPr sz="1000" b="1" spc="4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ОБРАЗОВАТЕЛЬНЫМ</a:t>
            </a:r>
            <a:endParaRPr sz="1000" dirty="0">
              <a:latin typeface="Times New Roman"/>
              <a:cs typeface="Times New Roman"/>
            </a:endParaRPr>
          </a:p>
          <a:p>
            <a:pPr marL="160034" marR="159399" algn="ctr">
              <a:lnSpc>
                <a:spcPct val="103200"/>
              </a:lnSpc>
              <a:spcBef>
                <a:spcPts val="10"/>
              </a:spcBef>
            </a:pPr>
            <a:r>
              <a:rPr sz="1000" b="1" spc="-10" dirty="0">
                <a:latin typeface="Times New Roman"/>
                <a:cs typeface="Times New Roman"/>
              </a:rPr>
              <a:t>ПРОГРАММАМ</a:t>
            </a:r>
            <a:r>
              <a:rPr sz="1000" b="1" dirty="0">
                <a:latin typeface="Times New Roman"/>
                <a:cs typeface="Times New Roman"/>
              </a:rPr>
              <a:t> СРЕДНЕГО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ПРОФЕССИОНАЛЬНОГО</a:t>
            </a:r>
            <a:r>
              <a:rPr sz="1000" b="1" spc="1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ОБРАЗОВАНИЯ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И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УЧАСТВУЮЩЕЙ </a:t>
            </a:r>
            <a:r>
              <a:rPr sz="1000" b="1" dirty="0">
                <a:latin typeface="Times New Roman"/>
                <a:cs typeface="Times New Roman"/>
              </a:rPr>
              <a:t>В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ФЕДЕРАЛЬНОМ</a:t>
            </a:r>
            <a:r>
              <a:rPr sz="1000" b="1" spc="-6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ПРОЕКТЕ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«ПРОФЕССИОНАЛИТЕТ»</a:t>
            </a:r>
            <a:endParaRPr sz="1000" dirty="0">
              <a:latin typeface="Times New Roman"/>
              <a:cs typeface="Times New Roman"/>
            </a:endParaRPr>
          </a:p>
          <a:p>
            <a:pPr marL="1270" algn="ctr">
              <a:spcBef>
                <a:spcPts val="41"/>
              </a:spcBef>
            </a:pPr>
            <a:r>
              <a:rPr sz="900" dirty="0" err="1">
                <a:latin typeface="Times New Roman"/>
                <a:cs typeface="Times New Roman"/>
              </a:rPr>
              <a:t>за</a:t>
            </a:r>
            <a:r>
              <a:rPr sz="900" spc="-6" dirty="0">
                <a:latin typeface="Times New Roman"/>
                <a:cs typeface="Times New Roman"/>
              </a:rPr>
              <a:t> </a:t>
            </a:r>
            <a:r>
              <a:rPr sz="900" dirty="0" smtClean="0">
                <a:latin typeface="Times New Roman"/>
                <a:cs typeface="Times New Roman"/>
              </a:rPr>
              <a:t>202</a:t>
            </a:r>
            <a:r>
              <a:rPr lang="ru-RU" sz="900" dirty="0" smtClean="0">
                <a:latin typeface="Times New Roman"/>
                <a:cs typeface="Times New Roman"/>
              </a:rPr>
              <a:t>5</a:t>
            </a:r>
            <a:r>
              <a:rPr sz="900" spc="-6" dirty="0" smtClean="0">
                <a:latin typeface="Times New Roman"/>
                <a:cs typeface="Times New Roman"/>
              </a:rPr>
              <a:t> </a:t>
            </a:r>
            <a:r>
              <a:rPr sz="900" spc="-35" dirty="0">
                <a:latin typeface="Times New Roman"/>
                <a:cs typeface="Times New Roman"/>
              </a:rPr>
              <a:t>г.</a:t>
            </a:r>
            <a:endParaRPr sz="900" dirty="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961933"/>
              </p:ext>
            </p:extLst>
          </p:nvPr>
        </p:nvGraphicFramePr>
        <p:xfrm>
          <a:off x="446154" y="2809220"/>
          <a:ext cx="9678032" cy="816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92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5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30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Предоставляют: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Сроки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предоставления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959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10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№</a:t>
                      </a: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10" dirty="0">
                          <a:latin typeface="Times New Roman"/>
                          <a:cs typeface="Times New Roman"/>
                        </a:rPr>
                        <a:t>СПО-Профессионалитет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889">
                <a:tc>
                  <a:txBody>
                    <a:bodyPr/>
                    <a:lstStyle/>
                    <a:p>
                      <a:pPr marL="98425">
                        <a:lnSpc>
                          <a:spcPts val="1170"/>
                        </a:lnSpc>
                        <a:spcBef>
                          <a:spcPts val="2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организации,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реализующие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образовательные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среднего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ts val="1170"/>
                        </a:lnSpc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участвующие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федеральном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проекте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«Профессионалитет»: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53670">
                        <a:lnSpc>
                          <a:spcPts val="1165"/>
                        </a:lnSpc>
                        <a:spcBef>
                          <a:spcPts val="25"/>
                        </a:spcBef>
                      </a:pPr>
                      <a:r>
                        <a:rPr sz="1000" dirty="0">
                          <a:latin typeface="Symbol"/>
                          <a:cs typeface="Symbol"/>
                        </a:rPr>
                        <a:t>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Министерству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просвещения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Федерации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115" marR="151130" indent="217804">
                        <a:lnSpc>
                          <a:spcPct val="75000"/>
                        </a:lnSpc>
                        <a:spcBef>
                          <a:spcPts val="29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соответствии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инструктивным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письмом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3746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400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4768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97841" y="6364560"/>
            <a:ext cx="260286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2">
              <a:spcBef>
                <a:spcPts val="95"/>
              </a:spcBef>
            </a:pPr>
            <a:r>
              <a:rPr sz="1000" b="1" dirty="0">
                <a:latin typeface="Times New Roman"/>
                <a:cs typeface="Times New Roman"/>
              </a:rPr>
              <a:t>Руководитель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образовательной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организации</a:t>
            </a:r>
            <a:endParaRPr sz="1000" dirty="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940393"/>
              </p:ext>
            </p:extLst>
          </p:nvPr>
        </p:nvGraphicFramePr>
        <p:xfrm>
          <a:off x="497841" y="6620139"/>
          <a:ext cx="9822178" cy="226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8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4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9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88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93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9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">
                <a:tc>
                  <a:txBody>
                    <a:bodyPr/>
                    <a:lstStyle/>
                    <a:p>
                      <a:pPr marL="26034" algn="ctr">
                        <a:lnSpc>
                          <a:spcPts val="605"/>
                        </a:lnSpc>
                      </a:pPr>
                      <a:r>
                        <a:rPr sz="600" spc="-25" dirty="0">
                          <a:latin typeface="Times New Roman"/>
                          <a:cs typeface="Times New Roman"/>
                        </a:rPr>
                        <a:t>ФИО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ts val="60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должность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ts val="605"/>
                        </a:lnSpc>
                      </a:pP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подпись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2545" algn="ctr">
                        <a:lnSpc>
                          <a:spcPts val="580"/>
                        </a:lnSpc>
                      </a:pPr>
                      <a:r>
                        <a:rPr sz="600" spc="-25" dirty="0">
                          <a:latin typeface="Times New Roman"/>
                          <a:cs typeface="Times New Roman"/>
                        </a:rPr>
                        <a:t>МП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ts val="605"/>
                        </a:lnSpc>
                      </a:pPr>
                      <a:r>
                        <a:rPr sz="600" dirty="0">
                          <a:latin typeface="Times New Roman"/>
                          <a:cs typeface="Times New Roman"/>
                        </a:rPr>
                        <a:t>дата</a:t>
                      </a:r>
                      <a:r>
                        <a:rPr sz="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составления</a:t>
                      </a:r>
                      <a:r>
                        <a:rPr sz="6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документа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57200" y="7018742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95132" y="7101620"/>
            <a:ext cx="73494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2">
              <a:spcBef>
                <a:spcPts val="101"/>
              </a:spcBef>
            </a:pPr>
            <a:r>
              <a:rPr sz="900" baseline="27777" dirty="0">
                <a:latin typeface="Times New Roman"/>
                <a:cs typeface="Times New Roman"/>
              </a:rPr>
              <a:t>1</a:t>
            </a:r>
            <a:r>
              <a:rPr sz="900" spc="120" baseline="27777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Сведения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согласовываются</a:t>
            </a:r>
            <a:r>
              <a:rPr sz="900" spc="1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с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Управляющими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компаниями</a:t>
            </a:r>
            <a:r>
              <a:rPr sz="900" dirty="0">
                <a:latin typeface="Times New Roman"/>
                <a:cs typeface="Times New Roman"/>
              </a:rPr>
              <a:t> всех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кластеров,</a:t>
            </a:r>
            <a:r>
              <a:rPr sz="900" spc="6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в состав которых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входит</a:t>
            </a:r>
            <a:r>
              <a:rPr sz="900" spc="-6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отчитывающаяся</a:t>
            </a:r>
            <a:r>
              <a:rPr sz="900" spc="2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образовательная</a:t>
            </a:r>
            <a:r>
              <a:rPr sz="900" spc="1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организация</a:t>
            </a:r>
            <a:endParaRPr sz="900" dirty="0">
              <a:latin typeface="Times New Roman"/>
              <a:cs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61" y="3649269"/>
            <a:ext cx="10039493" cy="1118619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2456545" y="3720857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3100929" y="3990469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16" name="Овал 15"/>
          <p:cNvSpPr/>
          <p:nvPr/>
        </p:nvSpPr>
        <p:spPr>
          <a:xfrm>
            <a:off x="2059918" y="489537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6734" y="332693"/>
            <a:ext cx="9906000" cy="3228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ПОО, имеющие филиалы, представляют данные СУММАРНО по головной организации и всем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филиалам</a:t>
            </a:r>
            <a:r>
              <a:rPr lang="ru-RU" sz="140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2946" y="4001070"/>
            <a:ext cx="523659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Начинать заполнять отчёт необходимо с титульного листа, т.к. имеется связь между титульным листом и другими разделами отчёта.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6264" y="708680"/>
            <a:ext cx="992647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форме приводится информация по всем программам СПО (как «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Профессионалитета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», так и иным) вне зависимости от формы обучения и финансовых условий реализации программ.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48946"/>
              </p:ext>
            </p:extLst>
          </p:nvPr>
        </p:nvGraphicFramePr>
        <p:xfrm>
          <a:off x="335777" y="2108141"/>
          <a:ext cx="9808207" cy="3396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8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89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879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55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6839" marR="110489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специальности, профессии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233045" marR="225425" indent="40640" algn="just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 специальности, профессии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33985" marR="129539" indent="2540" algn="ctr">
                        <a:lnSpc>
                          <a:spcPct val="95900"/>
                        </a:lnSpc>
                      </a:pP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Является</a:t>
                      </a:r>
                      <a:r>
                        <a:rPr sz="900" spc="-3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программой "Профессионалитета"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(разработана</a:t>
                      </a:r>
                      <a:r>
                        <a:rPr sz="900" spc="-3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25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учетом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НОТ</a:t>
                      </a:r>
                      <a:r>
                        <a:rPr sz="900" spc="-2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25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ПОП-</a:t>
                      </a:r>
                      <a:endParaRPr sz="9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85420" marR="175895" indent="-3175" algn="ctr">
                        <a:lnSpc>
                          <a:spcPts val="1040"/>
                        </a:lnSpc>
                        <a:spcBef>
                          <a:spcPts val="20"/>
                        </a:spcBef>
                      </a:pPr>
                      <a:r>
                        <a:rPr sz="900" spc="-1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Профессионалитет)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(код:</a:t>
                      </a:r>
                      <a:r>
                        <a:rPr sz="900" spc="-1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900" spc="-1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5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900" spc="-1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5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0)</a:t>
                      </a:r>
                      <a:endParaRPr sz="9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6200" algn="ctr">
                        <a:lnSpc>
                          <a:spcPct val="961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котором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реализуется программа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84150" marR="182880" algn="ctr">
                        <a:lnSpc>
                          <a:spcPts val="1030"/>
                        </a:lnSpc>
                        <a:spcBef>
                          <a:spcPts val="2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"Профессионалитета"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(указывается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базовая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894205" marR="1268730" indent="-624205">
                        <a:lnSpc>
                          <a:spcPts val="1030"/>
                        </a:lnSpc>
                        <a:spcBef>
                          <a:spcPts val="254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Характеристики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образовательной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(код: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87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62230" algn="ctr">
                        <a:lnSpc>
                          <a:spcPct val="95900"/>
                        </a:lnSpc>
                      </a:pPr>
                      <a:r>
                        <a:rPr sz="900" spc="-20" dirty="0" err="1" smtClean="0">
                          <a:latin typeface="Times New Roman"/>
                          <a:cs typeface="Times New Roman"/>
                        </a:rPr>
                        <a:t>Срок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получения образования сокращен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под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запрос предприятий- участников 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3185" marR="76835" indent="-1905" algn="ctr" defTabSz="914400" eaLnBrk="1" fontAlgn="auto" latinLnBrk="0" hangingPunct="1">
                        <a:lnSpc>
                          <a:spcPct val="95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Предусматривает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освоение</a:t>
                      </a:r>
                      <a:r>
                        <a:rPr sz="9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дополнительной профессии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рабочего, </a:t>
                      </a:r>
                      <a:r>
                        <a:rPr sz="900" dirty="0" err="1">
                          <a:latin typeface="Times New Roman"/>
                          <a:cs typeface="Times New Roman"/>
                        </a:rPr>
                        <a:t>должности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служащего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</a:p>
                    <a:p>
                      <a:pPr marL="83185" marR="76835" indent="-1905" algn="ctr" defTabSz="914400" eaLnBrk="1" fontAlgn="auto" latinLnBrk="0" hangingPunct="1">
                        <a:lnSpc>
                          <a:spcPct val="95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spc="-1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 panose="020F0502020204030204" pitchFamily="34" charset="0"/>
                          <a:cs typeface="Times New Roman"/>
                        </a:rPr>
                        <a:t>(</a:t>
                      </a:r>
                      <a:r>
                        <a:rPr lang="ru-RU" sz="9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Учитываются как предусмотренные ФГОС СПО, так и не предусмотренные)</a:t>
                      </a:r>
                      <a:endParaRPr lang="ru-RU" sz="9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3185" marR="76835" indent="-1905" algn="ctr">
                        <a:lnSpc>
                          <a:spcPct val="956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 marR="75565" indent="635" algn="ctr">
                        <a:lnSpc>
                          <a:spcPct val="95900"/>
                        </a:lnSpc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Имеет</a:t>
                      </a:r>
                      <a:r>
                        <a:rPr sz="9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дисциплины профессионального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цикла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(или)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профессиональные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модули,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включенные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вариативную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часть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52400" marR="144145" indent="-3810" algn="ctr">
                        <a:lnSpc>
                          <a:spcPct val="96100"/>
                        </a:lnSpc>
                        <a:spcBef>
                          <a:spcPts val="2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запросу предприятий-участников 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6200" marR="68580" indent="-635" algn="ctr">
                        <a:lnSpc>
                          <a:spcPct val="95700"/>
                        </a:lnSpc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Имеет</a:t>
                      </a:r>
                      <a:r>
                        <a:rPr sz="9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цифровой образовательный модуль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5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2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3889645"/>
            <a:ext cx="9883997" cy="2331922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25600" y="1757739"/>
            <a:ext cx="9549661" cy="29880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algn="ctr">
              <a:spcBef>
                <a:spcPts val="556"/>
              </a:spcBef>
            </a:pPr>
            <a:r>
              <a:rPr sz="1400" b="1" dirty="0" err="1" smtClean="0">
                <a:latin typeface="Times New Roman"/>
                <a:cs typeface="Times New Roman"/>
              </a:rPr>
              <a:t>Раздел</a:t>
            </a:r>
            <a:r>
              <a:rPr sz="1400" b="1" spc="-2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1.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Сведения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об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образовательных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программах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СПО,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реализуемых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организацией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7501" y="213783"/>
            <a:ext cx="5257800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по состоянию на 01.10.2025.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7500" y="544927"/>
            <a:ext cx="9988164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целях заполнения отчёта, ОПОП считаются разными, если они отличаются по характеристикам (одной или нескольким), указанным в графах 3-17. В этом случае сведения по таким ОПОП заполняются в отдельных строках. 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 характеристики ОПОП, не указанные в графах 3-17, в разделе 1 не учитываются, даже если они отличаются.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7500" y="1307825"/>
            <a:ext cx="9988164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Программы по профессиям (специальностям), заявленным к реализации в программе деятельности кластера, автоматически не становятся программами «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 в образовательных организациях, входящих в состав кластера.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51981" y="770281"/>
            <a:ext cx="265519" cy="1941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1981" y="1442157"/>
            <a:ext cx="265519" cy="1941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84740" y="5931563"/>
            <a:ext cx="4688473" cy="1311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Программы, в которые ГИА с использованием демонстрационного экзамена </a:t>
            </a:r>
            <a:r>
              <a:rPr lang="ru-RU" sz="11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введена по решению образовательной организации</a:t>
            </a: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также учитываются в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графах 12–13. </a:t>
            </a: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одной программы (одной строки) 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графах 12 и 13 </a:t>
            </a:r>
            <a:r>
              <a:rPr lang="ru-RU" sz="11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может одновременно стоять код 1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ru-RU" sz="1100" dirty="0" smtClean="0"/>
              <a:t>Для программ «</a:t>
            </a:r>
            <a:r>
              <a:rPr lang="ru-RU" sz="1100" dirty="0" err="1" smtClean="0"/>
              <a:t>Профессионалитета</a:t>
            </a:r>
            <a:r>
              <a:rPr lang="ru-RU" sz="1100" dirty="0" smtClean="0"/>
              <a:t>» прохождение ДЭ профильного уровня указывается в приложении к программе. Для остальных программ, где уровень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ДЭ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/>
              <a:t>не прописан в программе, указывается тот уровень, который выбирают большинство выпускников. </a:t>
            </a:r>
            <a:endParaRPr lang="ru-RU" sz="11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3666155" y="4910439"/>
            <a:ext cx="2202067" cy="1009032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6681959" y="6047213"/>
            <a:ext cx="1664140" cy="1311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Код 1 проставляется только при наличии договора о сетевой форме реализации образовательной программы между ОО и стороной, указанной в </a:t>
            </a:r>
            <a:r>
              <a:rPr lang="ru-RU" sz="11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15–17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V="1">
            <a:off x="7747538" y="4716429"/>
            <a:ext cx="418212" cy="133292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8412479" y="6064134"/>
            <a:ext cx="1921777" cy="11079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базовых ОО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гр.16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указывается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а в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гр.18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указывается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независимо от того, какая это программа («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Профес-сионалитет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 или другая).</a:t>
            </a:r>
            <a:endParaRPr lang="ru-RU" sz="16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 flipV="1">
            <a:off x="8412480" y="5593976"/>
            <a:ext cx="744221" cy="47015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9127404" y="5491320"/>
            <a:ext cx="329560" cy="592384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025201" y="6074772"/>
            <a:ext cx="1523999" cy="12772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гр.14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код 1 проставляется при наличии у программы документально подтвержденного согласования.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5811059" y="5342037"/>
            <a:ext cx="970435" cy="73745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454355" y="2868849"/>
            <a:ext cx="8685097" cy="3223539"/>
            <a:chOff x="241300" y="437268"/>
            <a:chExt cx="8685097" cy="3223539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300" y="437268"/>
              <a:ext cx="6599492" cy="322353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800412" y="1052125"/>
              <a:ext cx="14606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31.12.2025</a:t>
              </a:r>
              <a:endParaRPr lang="ru-RU" sz="1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авая фигурная скобка 10"/>
            <p:cNvSpPr/>
            <p:nvPr/>
          </p:nvSpPr>
          <p:spPr>
            <a:xfrm>
              <a:off x="4508500" y="733425"/>
              <a:ext cx="228600" cy="914400"/>
            </a:xfrm>
            <a:prstGeom prst="rightBrac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95102" y="2347525"/>
              <a:ext cx="14606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2025 году</a:t>
              </a:r>
              <a:endParaRPr lang="ru-RU" sz="1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Правая фигурная скобка 13"/>
            <p:cNvSpPr/>
            <p:nvPr/>
          </p:nvSpPr>
          <p:spPr>
            <a:xfrm>
              <a:off x="4508500" y="1647825"/>
              <a:ext cx="457200" cy="1676400"/>
            </a:xfrm>
            <a:prstGeom prst="rightBrace">
              <a:avLst>
                <a:gd name="adj1" fmla="val 8333"/>
                <a:gd name="adj2" fmla="val 50000"/>
              </a:avLst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755186" y="2733294"/>
              <a:ext cx="4171211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200" dirty="0" smtClean="0"/>
                <a:t>В случае вхождения ОО в состав нескольких кластеров код 1 проставляется при наличии согласования заявок с предприятиями любого из кластеров. </a:t>
              </a:r>
              <a:endParaRPr lang="ru-RU" sz="1200" dirty="0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6474154" y="3621559"/>
            <a:ext cx="3990357" cy="1493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Встроенная проверка данных в </a:t>
            </a:r>
            <a:r>
              <a:rPr 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Excel</a:t>
            </a: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-шаблоне с формой отчёта:</a:t>
            </a:r>
            <a:endParaRPr lang="ru-RU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Сообщение 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«ОШИБКА! ….» </a:t>
            </a: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означает наличие ошибки, которую необходимо устранить в обязательном порядке.</a:t>
            </a:r>
          </a:p>
          <a:p>
            <a:pPr algn="just"/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Сообщение </a:t>
            </a:r>
            <a:r>
              <a:rPr lang="ru-RU" sz="11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«ПРОВЕРЬТЕ ДАННЫЕ! ...» </a:t>
            </a: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является предупреждением; требуется дополнительно проверить данные (в случае отсутствия ошибки ничего делать не надо).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55" y="535564"/>
            <a:ext cx="9350550" cy="226333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4071" y="254738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 заполнения раздела 1: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55" y="6176687"/>
            <a:ext cx="9769145" cy="1185483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966291" y="3164391"/>
            <a:ext cx="5451044" cy="2734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1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Справка 1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строки 01, 02, 03 </a:t>
            </a:r>
            <a:r>
              <a:rPr lang="ru-RU" sz="1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есть в </a:t>
            </a:r>
            <a:r>
              <a:rPr lang="ru-RU" sz="11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СПО-Мониторинг за 2025/26 </a:t>
            </a:r>
            <a:r>
              <a:rPr lang="ru-RU" sz="1100" b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уч.год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3966" y="569068"/>
            <a:ext cx="8662670" cy="42159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065" marR="1149452" algn="ctr">
              <a:lnSpc>
                <a:spcPct val="102699"/>
              </a:lnSpc>
              <a:spcBef>
                <a:spcPts val="521"/>
              </a:spcBef>
            </a:pPr>
            <a:r>
              <a:rPr sz="1100" b="1" dirty="0" err="1" smtClean="0">
                <a:latin typeface="Times New Roman"/>
                <a:cs typeface="Times New Roman"/>
              </a:rPr>
              <a:t>Раздел</a:t>
            </a:r>
            <a:r>
              <a:rPr sz="1100" b="1" spc="-2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2.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приеме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абитуриентов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на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образовательные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программы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среднего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профессионального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образования </a:t>
            </a:r>
            <a:r>
              <a:rPr sz="1100" b="1" dirty="0">
                <a:latin typeface="Times New Roman"/>
                <a:cs typeface="Times New Roman"/>
              </a:rPr>
              <a:t>(по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формам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10" dirty="0" err="1">
                <a:latin typeface="Times New Roman"/>
                <a:cs typeface="Times New Roman"/>
              </a:rPr>
              <a:t>обучения</a:t>
            </a:r>
            <a:r>
              <a:rPr sz="1100" b="1" spc="-10" dirty="0" smtClean="0">
                <a:latin typeface="Times New Roman"/>
                <a:cs typeface="Times New Roman"/>
              </a:rPr>
              <a:t>)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476771"/>
              </p:ext>
            </p:extLst>
          </p:nvPr>
        </p:nvGraphicFramePr>
        <p:xfrm>
          <a:off x="544623" y="1082531"/>
          <a:ext cx="9809478" cy="24869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3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39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7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27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4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55"/>
                        </a:lnSpc>
                      </a:pP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Код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3025" marR="66040" algn="ctr">
                        <a:lnSpc>
                          <a:spcPct val="96300"/>
                        </a:lnSpc>
                        <a:spcBef>
                          <a:spcPts val="1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специальности, профессии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3025" marR="67310" indent="2540" algn="ctr">
                        <a:lnSpc>
                          <a:spcPct val="9600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специальности, профессии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07950" marR="100965" algn="ctr">
                        <a:lnSpc>
                          <a:spcPts val="1030"/>
                        </a:lnSpc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Программа</a:t>
                      </a:r>
                      <a:r>
                        <a:rPr sz="900" spc="-4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подготовки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78435" marR="173355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образования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(ОО)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lang="ru-RU" sz="9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900" spc="-5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(СО)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231140" marR="224790" algn="ctr">
                        <a:lnSpc>
                          <a:spcPts val="1030"/>
                        </a:lnSpc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Является</a:t>
                      </a:r>
                      <a:r>
                        <a:rPr sz="9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программой "Профессионалитета" (разработана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94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учетом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НОТ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97155" marR="90170" algn="ctr">
                        <a:lnSpc>
                          <a:spcPts val="103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ПОП-Профессионалитет)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(код: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72085" marR="165100" algn="ctr">
                        <a:lnSpc>
                          <a:spcPts val="103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котором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реализуется программа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94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"Профессионалитета"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261620" marR="256540" indent="635" algn="ctr">
                        <a:lnSpc>
                          <a:spcPts val="103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(указывается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базовая организация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24485">
                        <a:lnSpc>
                          <a:spcPct val="100000"/>
                        </a:lnSpc>
                      </a:pPr>
                      <a:r>
                        <a:rPr sz="90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Подано</a:t>
                      </a:r>
                      <a:r>
                        <a:rPr sz="900" spc="-1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заявлений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обучение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6045" marR="102870" indent="40640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Принято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35585">
                        <a:lnSpc>
                          <a:spcPts val="1025"/>
                        </a:lnSpc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9-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12)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7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Bef>
                          <a:spcPts val="480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счет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61290" marR="154940" indent="635" algn="ctr">
                        <a:lnSpc>
                          <a:spcPts val="1030"/>
                        </a:lnSpc>
                        <a:spcBef>
                          <a:spcPts val="50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бюджетных ассигнований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1605" marR="136525" indent="-1270" algn="ctr">
                        <a:lnSpc>
                          <a:spcPts val="1030"/>
                        </a:lnSpc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об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оказании</a:t>
                      </a:r>
                      <a:r>
                        <a:rPr sz="9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платных образовательных услуг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937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b="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900" b="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b="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900" b="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b="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900" b="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02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7501" y="213783"/>
            <a:ext cx="5257800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за период с 01.10.2024 по 30.09.2025.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70700" y="2413427"/>
            <a:ext cx="3417834" cy="5770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по </a:t>
            </a:r>
            <a:r>
              <a:rPr lang="ru-RU" sz="105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графам 6 – 12, 16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по суммарному итогу должны соответствовать данным в </a:t>
            </a:r>
            <a:r>
              <a:rPr 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СПО-1 2025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с учётом структуры приема.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6300" y="2326018"/>
            <a:ext cx="3882656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наличии профессии или специальности, которая реализуется и в «</a:t>
            </a:r>
            <a:r>
              <a:rPr lang="ru-RU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Профессионалитете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», и вне его, данные вносятся в две строки, которые также разбиваются на отдельные строки по </a:t>
            </a:r>
            <a:r>
              <a:rPr lang="ru-RU" sz="1050" dirty="0" smtClean="0"/>
              <a:t>базе подготовки (графа 3)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155" y="3212494"/>
            <a:ext cx="100711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495653"/>
              </p:ext>
            </p:extLst>
          </p:nvPr>
        </p:nvGraphicFramePr>
        <p:xfrm>
          <a:off x="520093" y="3333404"/>
          <a:ext cx="9801225" cy="3425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05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82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83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1763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55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3025" marR="66040" algn="ctr">
                        <a:lnSpc>
                          <a:spcPct val="96100"/>
                        </a:lnSpc>
                        <a:spcBef>
                          <a:spcPts val="1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специальности, профессии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3025" marR="67310" indent="2540" algn="ctr">
                        <a:lnSpc>
                          <a:spcPct val="959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 специальности, профессии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32766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8)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приняты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обучение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marL="94170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приема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8)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2420" marR="224154" indent="-82550">
                        <a:lnSpc>
                          <a:spcPts val="1030"/>
                        </a:lnSpc>
                        <a:spcBef>
                          <a:spcPts val="409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Средний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балл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аттестата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принятых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студентов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7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21334" marR="378460" indent="-135890">
                        <a:lnSpc>
                          <a:spcPts val="1030"/>
                        </a:lnSpc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9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бюджетных ассигнований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5565" marR="67945" algn="ctr">
                        <a:lnSpc>
                          <a:spcPct val="958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договорам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оказании платных обра- зовательных услуг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8265" marR="80010" indent="-2540" algn="ctr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имеют средний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балл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аттестата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4 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более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endParaRPr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11454" marR="179705" indent="-27940" algn="just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заключили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договор</a:t>
                      </a:r>
                      <a:r>
                        <a:rPr sz="900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целевом</a:t>
                      </a:r>
                      <a:endParaRPr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35255" marR="106680" indent="-22860" algn="just">
                        <a:lnSpc>
                          <a:spcPts val="1030"/>
                        </a:lnSpc>
                        <a:spcBef>
                          <a:spcPts val="20"/>
                        </a:spcBef>
                      </a:pPr>
                      <a:r>
                        <a:rPr sz="9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обучении</a:t>
                      </a:r>
                      <a:r>
                        <a:rPr sz="900" spc="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none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900" u="none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поступлении</a:t>
                      </a:r>
                      <a:endParaRPr sz="900" u="none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3820" marR="78105" algn="ctr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14)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предприятиями- участниками кластера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женщины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5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счет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9850" marR="65405" indent="635" algn="ctr">
                        <a:lnSpc>
                          <a:spcPts val="1050"/>
                        </a:lnSpc>
                        <a:spcBef>
                          <a:spcPts val="3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бюджетных ассигнований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6680" marR="67945" indent="-30480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договорам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оказании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платных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об-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разователь-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ных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услуг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0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7945" marR="60960" indent="-1905" algn="ctr">
                        <a:lnSpc>
                          <a:spcPct val="96100"/>
                        </a:lnSpc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федераль-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ного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бюд- жета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8425" marR="92075" algn="ctr">
                        <a:lnSpc>
                          <a:spcPct val="96100"/>
                        </a:lnSpc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бюджета субъекта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РФ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775" marR="86360" indent="-12700" algn="just">
                        <a:lnSpc>
                          <a:spcPct val="95900"/>
                        </a:lnSpc>
                        <a:spcBef>
                          <a:spcPts val="944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мест-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ного бюд- жета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001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101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14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3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799828" y="5312831"/>
            <a:ext cx="148870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графам 17, 18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средний балл может принимать дробные значения с двумя десятичными знаками. 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51499" y="5399386"/>
            <a:ext cx="2590801" cy="9002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по </a:t>
            </a:r>
            <a:r>
              <a:rPr lang="ru-RU" sz="105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графам 13, 14, 17, 18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по суммарному итогу должны соответствовать данным в </a:t>
            </a:r>
            <a:r>
              <a:rPr 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СПО-Мониторинг за 2025/26 </a:t>
            </a:r>
            <a:r>
              <a:rPr lang="ru-RU" sz="105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с учётом структуры приема.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900" y="210209"/>
            <a:ext cx="998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данных в форме №СПО-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данным в статистических отчётах №СПО-1 (на 01.10.2025) и №СПО-Мониторинг (за 2025/2026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 суммарному итогу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9900" y="798530"/>
            <a:ext cx="967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u="none" strike="noStrike" dirty="0" smtClean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2. Сведения о приеме абитуриентов на образовательные программы СПО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517720"/>
              </p:ext>
            </p:extLst>
          </p:nvPr>
        </p:nvGraphicFramePr>
        <p:xfrm>
          <a:off x="347313" y="1118765"/>
          <a:ext cx="9258301" cy="145257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09702">
                  <a:extLst>
                    <a:ext uri="{9D8B030D-6E8A-4147-A177-3AD203B41FA5}">
                      <a16:colId xmlns:a16="http://schemas.microsoft.com/office/drawing/2014/main" val="6767306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82131709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996218950"/>
                    </a:ext>
                  </a:extLst>
                </a:gridCol>
                <a:gridCol w="1210726">
                  <a:extLst>
                    <a:ext uri="{9D8B030D-6E8A-4147-A177-3AD203B41FA5}">
                      <a16:colId xmlns:a16="http://schemas.microsoft.com/office/drawing/2014/main" val="1558708279"/>
                    </a:ext>
                  </a:extLst>
                </a:gridCol>
                <a:gridCol w="940417">
                  <a:extLst>
                    <a:ext uri="{9D8B030D-6E8A-4147-A177-3AD203B41FA5}">
                      <a16:colId xmlns:a16="http://schemas.microsoft.com/office/drawing/2014/main" val="2946848041"/>
                    </a:ext>
                  </a:extLst>
                </a:gridCol>
                <a:gridCol w="1151198">
                  <a:extLst>
                    <a:ext uri="{9D8B030D-6E8A-4147-A177-3AD203B41FA5}">
                      <a16:colId xmlns:a16="http://schemas.microsoft.com/office/drawing/2014/main" val="415092507"/>
                    </a:ext>
                  </a:extLst>
                </a:gridCol>
                <a:gridCol w="814757">
                  <a:extLst>
                    <a:ext uri="{9D8B030D-6E8A-4147-A177-3AD203B41FA5}">
                      <a16:colId xmlns:a16="http://schemas.microsoft.com/office/drawing/2014/main" val="1925044476"/>
                    </a:ext>
                  </a:extLst>
                </a:gridCol>
                <a:gridCol w="814757">
                  <a:extLst>
                    <a:ext uri="{9D8B030D-6E8A-4147-A177-3AD203B41FA5}">
                      <a16:colId xmlns:a16="http://schemas.microsoft.com/office/drawing/2014/main" val="1981494641"/>
                    </a:ext>
                  </a:extLst>
                </a:gridCol>
                <a:gridCol w="859344">
                  <a:extLst>
                    <a:ext uri="{9D8B030D-6E8A-4147-A177-3AD203B41FA5}">
                      <a16:colId xmlns:a16="http://schemas.microsoft.com/office/drawing/2014/main" val="1255430199"/>
                    </a:ext>
                  </a:extLst>
                </a:gridCol>
              </a:tblGrid>
              <a:tr h="318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статистического отчёта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Код специальности, профессии СПО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специальности, профессии СПО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Программа подготовки на базе основного общего образования (ОО) или среднего общего образования (СО)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Является программой Профессионалитета (код: да – 1, нет – 0)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кластера, в котором реализуется программа </a:t>
                      </a:r>
                      <a:r>
                        <a:rPr lang="ru-RU" sz="900" u="none" strike="noStrike" dirty="0" err="1">
                          <a:effectLst/>
                        </a:rPr>
                        <a:t>Профессионалитета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Подано заявлений на обучение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Принято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(сумма гр. 9-12)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extLst>
                  <a:ext uri="{0D108BD9-81ED-4DB2-BD59-A6C34878D82A}">
                    <a16:rowId xmlns:a16="http://schemas.microsoft.com/office/drawing/2014/main" val="2290021281"/>
                  </a:ext>
                </a:extLst>
              </a:tr>
              <a:tr h="143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за счет бюджетных ассигнований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 договорам об оказании платных образовательных услуг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43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extLst>
                  <a:ext uri="{0D108BD9-81ED-4DB2-BD59-A6C34878D82A}">
                    <a16:rowId xmlns:a16="http://schemas.microsoft.com/office/drawing/2014/main" val="2316832951"/>
                  </a:ext>
                </a:extLst>
              </a:tr>
              <a:tr h="213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СПО-1 на 01.10.2025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п.2.1.1 гр.6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extLst>
                  <a:ext uri="{0D108BD9-81ED-4DB2-BD59-A6C34878D82A}">
                    <a16:rowId xmlns:a16="http://schemas.microsoft.com/office/drawing/2014/main" val="1707322306"/>
                  </a:ext>
                </a:extLst>
              </a:tr>
              <a:tr h="383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СПО-Мониторинг за 2025/2026 </a:t>
                      </a:r>
                      <a:r>
                        <a:rPr lang="ru-RU" sz="900" b="1" u="none" strike="noStrike" dirty="0" err="1">
                          <a:effectLst/>
                        </a:rPr>
                        <a:t>уч.год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п.2.2.1 гр.5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п.2.2.1 гр.6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98" marR="1198" marT="1198" marB="0" anchor="ctr"/>
                </a:tc>
                <a:extLst>
                  <a:ext uri="{0D108BD9-81ED-4DB2-BD59-A6C34878D82A}">
                    <a16:rowId xmlns:a16="http://schemas.microsoft.com/office/drawing/2014/main" val="1669310798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069520"/>
              </p:ext>
            </p:extLst>
          </p:nvPr>
        </p:nvGraphicFramePr>
        <p:xfrm>
          <a:off x="324674" y="2841371"/>
          <a:ext cx="10020304" cy="157081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09702">
                  <a:extLst>
                    <a:ext uri="{9D8B030D-6E8A-4147-A177-3AD203B41FA5}">
                      <a16:colId xmlns:a16="http://schemas.microsoft.com/office/drawing/2014/main" val="3479616717"/>
                    </a:ext>
                  </a:extLst>
                </a:gridCol>
                <a:gridCol w="1226824">
                  <a:extLst>
                    <a:ext uri="{9D8B030D-6E8A-4147-A177-3AD203B41FA5}">
                      <a16:colId xmlns:a16="http://schemas.microsoft.com/office/drawing/2014/main" val="1502596519"/>
                    </a:ext>
                  </a:extLst>
                </a:gridCol>
                <a:gridCol w="829472">
                  <a:extLst>
                    <a:ext uri="{9D8B030D-6E8A-4147-A177-3AD203B41FA5}">
                      <a16:colId xmlns:a16="http://schemas.microsoft.com/office/drawing/2014/main" val="675674269"/>
                    </a:ext>
                  </a:extLst>
                </a:gridCol>
                <a:gridCol w="829472">
                  <a:extLst>
                    <a:ext uri="{9D8B030D-6E8A-4147-A177-3AD203B41FA5}">
                      <a16:colId xmlns:a16="http://schemas.microsoft.com/office/drawing/2014/main" val="3036598275"/>
                    </a:ext>
                  </a:extLst>
                </a:gridCol>
                <a:gridCol w="833177">
                  <a:extLst>
                    <a:ext uri="{9D8B030D-6E8A-4147-A177-3AD203B41FA5}">
                      <a16:colId xmlns:a16="http://schemas.microsoft.com/office/drawing/2014/main" val="2835687581"/>
                    </a:ext>
                  </a:extLst>
                </a:gridCol>
                <a:gridCol w="833177">
                  <a:extLst>
                    <a:ext uri="{9D8B030D-6E8A-4147-A177-3AD203B41FA5}">
                      <a16:colId xmlns:a16="http://schemas.microsoft.com/office/drawing/2014/main" val="558497164"/>
                    </a:ext>
                  </a:extLst>
                </a:gridCol>
                <a:gridCol w="829472">
                  <a:extLst>
                    <a:ext uri="{9D8B030D-6E8A-4147-A177-3AD203B41FA5}">
                      <a16:colId xmlns:a16="http://schemas.microsoft.com/office/drawing/2014/main" val="3628790552"/>
                    </a:ext>
                  </a:extLst>
                </a:gridCol>
                <a:gridCol w="814662">
                  <a:extLst>
                    <a:ext uri="{9D8B030D-6E8A-4147-A177-3AD203B41FA5}">
                      <a16:colId xmlns:a16="http://schemas.microsoft.com/office/drawing/2014/main" val="2313124381"/>
                    </a:ext>
                  </a:extLst>
                </a:gridCol>
                <a:gridCol w="814662">
                  <a:extLst>
                    <a:ext uri="{9D8B030D-6E8A-4147-A177-3AD203B41FA5}">
                      <a16:colId xmlns:a16="http://schemas.microsoft.com/office/drawing/2014/main" val="349416941"/>
                    </a:ext>
                  </a:extLst>
                </a:gridCol>
                <a:gridCol w="799842">
                  <a:extLst>
                    <a:ext uri="{9D8B030D-6E8A-4147-A177-3AD203B41FA5}">
                      <a16:colId xmlns:a16="http://schemas.microsoft.com/office/drawing/2014/main" val="3513978990"/>
                    </a:ext>
                  </a:extLst>
                </a:gridCol>
                <a:gridCol w="799842">
                  <a:extLst>
                    <a:ext uri="{9D8B030D-6E8A-4147-A177-3AD203B41FA5}">
                      <a16:colId xmlns:a16="http://schemas.microsoft.com/office/drawing/2014/main" val="3959407294"/>
                    </a:ext>
                  </a:extLst>
                </a:gridCol>
              </a:tblGrid>
              <a:tr h="3824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статистического отчёта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Из них (из гр. 8) приняты на обучение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общего приема (из гр. 8)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Средний балл аттестата принятых студентов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745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за счет бюджетных ассигнований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 договорам об оказании платных образовательных услуг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имеют средний балл аттестата 4 и более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заключили договор о целевом обучении при поступлении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них (из гр. 14) с предприятиями-участниками кластера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женщины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за счет бюджетных ассигнований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 договорам об оказании платных образовательных услуг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extLst>
                  <a:ext uri="{0D108BD9-81ED-4DB2-BD59-A6C34878D82A}">
                    <a16:rowId xmlns:a16="http://schemas.microsoft.com/office/drawing/2014/main" val="1745163007"/>
                  </a:ext>
                </a:extLst>
              </a:tr>
              <a:tr h="131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федерального бюджета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бюджета субъекта РФ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местного бюджета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30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extLst>
                  <a:ext uri="{0D108BD9-81ED-4DB2-BD59-A6C34878D82A}">
                    <a16:rowId xmlns:a16="http://schemas.microsoft.com/office/drawing/2014/main" val="2031396348"/>
                  </a:ext>
                </a:extLst>
              </a:tr>
              <a:tr h="1948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СПО-1 на 01.10.2025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п.2.1.1 гр.16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extLst>
                  <a:ext uri="{0D108BD9-81ED-4DB2-BD59-A6C34878D82A}">
                    <a16:rowId xmlns:a16="http://schemas.microsoft.com/office/drawing/2014/main" val="3983353587"/>
                  </a:ext>
                </a:extLst>
              </a:tr>
              <a:tr h="349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СПО-Мониторинг за 2025/2026 </a:t>
                      </a:r>
                      <a:r>
                        <a:rPr lang="ru-RU" sz="900" b="1" u="none" strike="noStrike" dirty="0" err="1">
                          <a:effectLst/>
                        </a:rPr>
                        <a:t>уч.год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п.2.2.1 гр.7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гр.16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п.2.2.1 гр.15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п.2.2.1 гр.24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п.2.2.1 гр.25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3" marR="1093" marT="1093" marB="0" anchor="ctr"/>
                </a:tc>
                <a:extLst>
                  <a:ext uri="{0D108BD9-81ED-4DB2-BD59-A6C34878D82A}">
                    <a16:rowId xmlns:a16="http://schemas.microsoft.com/office/drawing/2014/main" val="2919741574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61" y="4619625"/>
            <a:ext cx="10052878" cy="271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6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0975" y="581025"/>
            <a:ext cx="8806180" cy="41549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2" marR="1005929" algn="ctr">
              <a:lnSpc>
                <a:spcPts val="1260"/>
              </a:lnSpc>
              <a:spcBef>
                <a:spcPts val="636"/>
              </a:spcBef>
            </a:pPr>
            <a:r>
              <a:rPr sz="1100" b="1" dirty="0" smtClean="0">
                <a:latin typeface="Times New Roman"/>
                <a:cs typeface="Times New Roman"/>
              </a:rPr>
              <a:t>Раздел</a:t>
            </a:r>
            <a:r>
              <a:rPr sz="1100" b="1" spc="-29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3.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студентах,</a:t>
            </a:r>
            <a:r>
              <a:rPr sz="1100" b="1" spc="-41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обучающихся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образовательным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программам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среднего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профессионального</a:t>
            </a:r>
            <a:r>
              <a:rPr sz="1100" b="1" spc="-41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образования </a:t>
            </a:r>
            <a:r>
              <a:rPr sz="1100" b="1" dirty="0">
                <a:latin typeface="Times New Roman"/>
                <a:cs typeface="Times New Roman"/>
              </a:rPr>
              <a:t>(по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формам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10" dirty="0" err="1">
                <a:latin typeface="Times New Roman"/>
                <a:cs typeface="Times New Roman"/>
              </a:rPr>
              <a:t>обучения</a:t>
            </a:r>
            <a:r>
              <a:rPr sz="1100" b="1" spc="-10" dirty="0" smtClean="0">
                <a:latin typeface="Times New Roman"/>
                <a:cs typeface="Times New Roman"/>
              </a:rPr>
              <a:t>)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51633"/>
              </p:ext>
            </p:extLst>
          </p:nvPr>
        </p:nvGraphicFramePr>
        <p:xfrm>
          <a:off x="457205" y="996523"/>
          <a:ext cx="9799950" cy="3294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05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92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2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23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692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051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692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232531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 обучения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1765" marR="147320" indent="65405">
                        <a:lnSpc>
                          <a:spcPts val="104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специ-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1915" marR="73660" indent="-1905" algn="just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альности, професси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ct val="96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Наиме- нование специ- альности,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про-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фессии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01600" marR="95885" indent="635" algn="ctr">
                        <a:lnSpc>
                          <a:spcPct val="95800"/>
                        </a:lnSpc>
                        <a:spcBef>
                          <a:spcPts val="919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 подготовки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базе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основного общего образования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(ОО)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среднего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01600" marR="95885" algn="ctr">
                        <a:lnSpc>
                          <a:spcPts val="1030"/>
                        </a:lnSpc>
                        <a:spcBef>
                          <a:spcPts val="4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общего образования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(СО)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68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90805" marR="83185" indent="-3175" algn="ctr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Является программой "Професси- оналитета" (разработана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учетом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НОТ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ПОП-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42875" marR="137160" algn="ctr">
                        <a:lnSpc>
                          <a:spcPts val="1040"/>
                        </a:lnSpc>
                        <a:spcBef>
                          <a:spcPts val="4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Професси- оналитет)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5570" marR="108585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(код: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нет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95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92710" marR="86360" algn="ctr">
                        <a:lnSpc>
                          <a:spcPct val="958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котором реализуется программа "Професси- оналитета" (указывается базовая организация кластера)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68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0645" marR="73025" algn="ctr">
                        <a:lnSpc>
                          <a:spcPct val="96000"/>
                        </a:lnSpc>
                      </a:pPr>
                      <a:r>
                        <a:rPr sz="9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Срок</a:t>
                      </a:r>
                      <a:r>
                        <a:rPr sz="900" spc="-5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по-</a:t>
                      </a:r>
                      <a:r>
                        <a:rPr sz="9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лучения образова- </a:t>
                      </a:r>
                      <a:r>
                        <a:rPr sz="9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ния</a:t>
                      </a:r>
                      <a:r>
                        <a:rPr sz="900" spc="-25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(ко- </a:t>
                      </a:r>
                      <a:r>
                        <a:rPr sz="900" spc="-1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личество полных месяцев)</a:t>
                      </a:r>
                      <a:endParaRPr sz="9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6905" marR="159385" indent="-474345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spc="-5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студентов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курсам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69850" marR="61594" indent="-3810" algn="ctr">
                        <a:lnSpc>
                          <a:spcPct val="95900"/>
                        </a:lnSpc>
                      </a:pPr>
                      <a:r>
                        <a:rPr sz="900" spc="-1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Числен</a:t>
                      </a:r>
                      <a:r>
                        <a:rPr sz="900" spc="-1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ность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студентов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всех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курсах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9220" marR="102235" algn="ctr">
                        <a:lnSpc>
                          <a:spcPts val="1030"/>
                        </a:lnSpc>
                        <a:spcBef>
                          <a:spcPts val="30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7-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12)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0645" marR="72390" indent="-2540" algn="ctr">
                        <a:lnSpc>
                          <a:spcPts val="1030"/>
                        </a:lnSpc>
                        <a:spcBef>
                          <a:spcPts val="15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14-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17)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56070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13)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обучаются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9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90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2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бюджетных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ассигнований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028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04775" marR="99695" indent="635" algn="ctr">
                        <a:lnSpc>
                          <a:spcPct val="95800"/>
                        </a:lnSpc>
                        <a:spcBef>
                          <a:spcPts val="5"/>
                        </a:spcBef>
                      </a:pPr>
                      <a:r>
                        <a:rPr sz="90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5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дого-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ворам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об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оказании платных образо- вательных услуг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9778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1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60"/>
                        </a:lnSpc>
                        <a:spcBef>
                          <a:spcPts val="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7470" marR="73025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3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900" spc="5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рс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60"/>
                        </a:lnSpc>
                        <a:spcBef>
                          <a:spcPts val="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7470" marR="71755" indent="-1270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900" spc="5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рс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60"/>
                        </a:lnSpc>
                        <a:spcBef>
                          <a:spcPts val="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7470" marR="71755" indent="-1270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900" spc="5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рс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60"/>
                        </a:lnSpc>
                        <a:spcBef>
                          <a:spcPts val="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7470" marR="71755" indent="-1270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900" spc="5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рс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60"/>
                        </a:lnSpc>
                        <a:spcBef>
                          <a:spcPts val="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8740" marR="73025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3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900" spc="5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рс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60"/>
                        </a:lnSpc>
                        <a:spcBef>
                          <a:spcPts val="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7470" marR="71755" indent="-1270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ку</a:t>
                      </a:r>
                      <a:r>
                        <a:rPr sz="900" spc="5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рс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8580" marR="62230" indent="-1905" algn="ctr">
                        <a:lnSpc>
                          <a:spcPct val="96100"/>
                        </a:lnSpc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федераль-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ного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бюд- жета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7155" marR="92075" algn="ctr">
                        <a:lnSpc>
                          <a:spcPct val="96100"/>
                        </a:lnSpc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бюджета субъекта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РФ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 marR="130810" indent="-10795" algn="just">
                        <a:lnSpc>
                          <a:spcPct val="95900"/>
                        </a:lnSpc>
                        <a:spcBef>
                          <a:spcPts val="930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мест-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ного бюд- жета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181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77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077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12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14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3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33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7500" y="213783"/>
            <a:ext cx="8000999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по состоянию на 01.10.2025 с учётом отдельных оговорок.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7501" y="3476625"/>
            <a:ext cx="10058399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85097"/>
              </p:ext>
            </p:extLst>
          </p:nvPr>
        </p:nvGraphicFramePr>
        <p:xfrm>
          <a:off x="442283" y="3982366"/>
          <a:ext cx="9806307" cy="29296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9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88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3180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51765" marR="147320" indent="1270" algn="ctr">
                        <a:lnSpc>
                          <a:spcPts val="1030"/>
                        </a:lnSpc>
                      </a:pP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специ-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9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альности,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1915" marR="76200" algn="ctr">
                        <a:lnSpc>
                          <a:spcPts val="1030"/>
                        </a:lnSpc>
                        <a:spcBef>
                          <a:spcPts val="6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ct val="9580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Наиме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нование специ- альности,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про-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фессии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общей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численности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студентов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13)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7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 marR="90170" algn="ctr">
                        <a:lnSpc>
                          <a:spcPct val="96000"/>
                        </a:lnSpc>
                      </a:pPr>
                      <a:endParaRPr lang="ru-RU" sz="500" spc="0" dirty="0" smtClean="0">
                        <a:latin typeface="Times New Roman"/>
                        <a:cs typeface="Times New Roman"/>
                      </a:endParaRPr>
                    </a:p>
                    <a:p>
                      <a:pPr marL="93980" marR="90170" algn="ctr">
                        <a:lnSpc>
                          <a:spcPct val="96000"/>
                        </a:lnSpc>
                      </a:pPr>
                      <a:r>
                        <a:rPr sz="900" spc="-1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заключили</a:t>
                      </a:r>
                      <a:r>
                        <a:rPr sz="900" spc="-1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договор</a:t>
                      </a:r>
                      <a:r>
                        <a:rPr sz="900" spc="-3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целевом обучении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 marR="73660" algn="ctr">
                        <a:lnSpc>
                          <a:spcPts val="1030"/>
                        </a:lnSpc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18)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заключили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договор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222250" marR="215900" indent="-1270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целевом обучении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с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97155" marR="89535" algn="ctr">
                        <a:lnSpc>
                          <a:spcPts val="1030"/>
                        </a:lnSpc>
                        <a:spcBef>
                          <a:spcPts val="2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предприятиями- </a:t>
                      </a:r>
                      <a:r>
                        <a:rPr sz="900" spc="-10" dirty="0" err="1">
                          <a:latin typeface="Times New Roman"/>
                          <a:cs typeface="Times New Roman"/>
                        </a:rPr>
                        <a:t>участниками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635" marR="121920" indent="91440">
                        <a:lnSpc>
                          <a:spcPts val="103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получали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стипендию, назначенную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ts val="994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юридическими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23189" marR="117475" indent="236220">
                        <a:lnSpc>
                          <a:spcPts val="1030"/>
                        </a:lnSpc>
                        <a:spcBef>
                          <a:spcPts val="6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физическими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266700">
                        <a:lnSpc>
                          <a:spcPts val="101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лицами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87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97155" marR="89535" algn="ctr">
                        <a:lnSpc>
                          <a:spcPct val="95800"/>
                        </a:lnSpc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гр.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20),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стипендию, назначенную предприятиями- участниками 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2395" marR="106680" indent="-635" algn="ctr">
                        <a:lnSpc>
                          <a:spcPct val="9600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практиче-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скую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под-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готовку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025" marR="68580" indent="1270" algn="ctr">
                        <a:lnSpc>
                          <a:spcPts val="1030"/>
                        </a:lnSpc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22)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закреплением наставника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числа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94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5570" marR="106680" algn="ctr">
                        <a:lnSpc>
                          <a:spcPts val="1030"/>
                        </a:lnSpc>
                        <a:spcBef>
                          <a:spcPts val="6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предприятий- участников 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5725" indent="-1270" algn="ctr">
                        <a:lnSpc>
                          <a:spcPts val="103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промежуточную аттестацию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с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94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использованием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механизма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9535" marR="81915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демонстрационн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ого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экзамена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87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7470" marR="71120" indent="-1270" algn="ctr">
                        <a:lnSpc>
                          <a:spcPct val="9590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являются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амбассадо-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рами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 литета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женщины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875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3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4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3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09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09212" y="2970884"/>
            <a:ext cx="4537488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наличии профессии или специальности, которая реализуется и в «</a:t>
            </a:r>
            <a:r>
              <a:rPr lang="ru-RU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Профессионалитете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», и вне его, данные вносятся в две строки, которые также разбиваются на отдельные строки по </a:t>
            </a:r>
            <a:r>
              <a:rPr lang="ru-RU" sz="1050" dirty="0" smtClean="0"/>
              <a:t>базе подготовки (графа 3)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smtClean="0"/>
              <a:t>и по </a:t>
            </a:r>
            <a:r>
              <a:rPr lang="ru-RU" sz="1050" dirty="0" smtClean="0">
                <a:solidFill>
                  <a:schemeClr val="accent5">
                    <a:lumMod val="50000"/>
                  </a:schemeClr>
                </a:solidFill>
              </a:rPr>
              <a:t>сроку получения образования </a:t>
            </a:r>
            <a:r>
              <a:rPr lang="ru-RU" sz="1050" dirty="0" smtClean="0"/>
              <a:t>(графа 6)</a:t>
            </a:r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9905" y="5711639"/>
            <a:ext cx="258418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19, 21, 23, 25, 47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могут быть учтены студенты как программ «</a:t>
            </a:r>
            <a:r>
              <a:rPr lang="ru-RU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Профессионалитета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», так и иных программ. 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51700" y="2970883"/>
            <a:ext cx="255599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по </a:t>
            </a:r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графам 7 – 17, 18, 26, 45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по суммарному итогу должны соответствовать данным в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СПО-1 2025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с учётом структуры контингента.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43143" y="5711639"/>
            <a:ext cx="263293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20, 21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приводится численность студентов, которые в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отчетном 2025 году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фактически получали указанные стипендии, в том числе </a:t>
            </a:r>
            <a:r>
              <a:rPr lang="ru-RU" sz="1000" dirty="0" smtClean="0"/>
              <a:t>в соответствии с договором о целевом обучении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08700" y="5711639"/>
            <a:ext cx="25908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22 и 24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указывается численность студентов, которые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момента начала обучения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прошли практическую подготовку (</a:t>
            </a:r>
            <a:r>
              <a:rPr lang="ru-RU" sz="1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гр.22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 / промежуточную аттестацию с использованием механизма ДЭ (</a:t>
            </a:r>
            <a:r>
              <a:rPr lang="ru-RU" sz="1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гр.24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917285"/>
              </p:ext>
            </p:extLst>
          </p:nvPr>
        </p:nvGraphicFramePr>
        <p:xfrm>
          <a:off x="469899" y="572730"/>
          <a:ext cx="9800589" cy="3334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0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02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181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9789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34861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1765" marR="147320" indent="1270" algn="ctr">
                        <a:lnSpc>
                          <a:spcPts val="103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специ-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альности, професси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ct val="96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Наиме- нование специ- альности,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про-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фессии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студентов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 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13)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принявших участие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1661160" marR="372110" indent="-1287145">
                        <a:lnSpc>
                          <a:spcPts val="104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профессиональному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мастерству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"Профессионалы"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70548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высоких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технологий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отчетного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региональном</a:t>
                      </a:r>
                      <a:r>
                        <a:rPr sz="900" spc="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этапе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621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spc="-1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итоговом (межрегиональном) этапе</a:t>
                      </a:r>
                      <a:endParaRPr sz="900" spc="-1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финале чемпионата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региональном</a:t>
                      </a:r>
                      <a:r>
                        <a:rPr sz="900" spc="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этапе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019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итоговом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1600" marR="96520" algn="ctr">
                        <a:lnSpc>
                          <a:spcPts val="104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(межрегиональном) этапе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финале чемпионата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8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95250" algn="ctr">
                        <a:lnSpc>
                          <a:spcPts val="1040"/>
                        </a:lnSpc>
                        <a:spcBef>
                          <a:spcPts val="95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27)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6360" marR="79375" indent="-1905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12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 marR="95250" algn="ctr">
                        <a:lnSpc>
                          <a:spcPts val="1040"/>
                        </a:lnSpc>
                        <a:spcBef>
                          <a:spcPts val="95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29)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6360" marR="80645" indent="1270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12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95250" algn="ctr">
                        <a:lnSpc>
                          <a:spcPts val="1040"/>
                        </a:lnSpc>
                        <a:spcBef>
                          <a:spcPts val="95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31)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5090" marR="80645" indent="1270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12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95250" algn="ctr">
                        <a:lnSpc>
                          <a:spcPts val="1040"/>
                        </a:lnSpc>
                        <a:spcBef>
                          <a:spcPts val="95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33)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6360" marR="79375" indent="-1905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12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 marR="75565" indent="1270" algn="ctr">
                        <a:lnSpc>
                          <a:spcPct val="95900"/>
                        </a:lnSpc>
                        <a:spcBef>
                          <a:spcPts val="41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35)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стали победителя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27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marR="96520" algn="ctr">
                        <a:lnSpc>
                          <a:spcPts val="1040"/>
                        </a:lnSpc>
                        <a:spcBef>
                          <a:spcPts val="95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37)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5090" marR="80645" indent="-1905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12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081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27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33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34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35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36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37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38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42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8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42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41300" y="3019425"/>
            <a:ext cx="10134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367281"/>
              </p:ext>
            </p:extLst>
          </p:nvPr>
        </p:nvGraphicFramePr>
        <p:xfrm>
          <a:off x="496377" y="3716025"/>
          <a:ext cx="9806305" cy="3382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881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82718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1765" marR="147320" indent="65405">
                        <a:lnSpc>
                          <a:spcPts val="104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специ-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1915" marR="73660" indent="-1905" algn="just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альности, професси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ct val="96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Наиме- нование специ- альности,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про-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фессии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общей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студентов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(из гр.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13)</a:t>
                      </a:r>
                      <a:r>
                        <a:rPr sz="900" spc="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принявших участие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Bef>
                          <a:spcPts val="57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общей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численности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студентов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13)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55"/>
                        </a:lnSpc>
                      </a:pPr>
                      <a:r>
                        <a:rPr sz="9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ожидаемый</a:t>
                      </a:r>
                      <a:r>
                        <a:rPr sz="900" b="1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выпуск</a:t>
                      </a:r>
                      <a:r>
                        <a:rPr sz="900" b="1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 err="1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900" b="1" spc="-3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900" b="1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b="1" spc="-15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900" b="1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b="1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900" b="1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 err="1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900" b="1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900" b="1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900" b="1" spc="-1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endParaRPr sz="900" b="1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"Абилимпикс"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года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L="443230" marR="113664" indent="-325120">
                        <a:lnSpc>
                          <a:spcPts val="1030"/>
                        </a:lnSpc>
                        <a:spcBef>
                          <a:spcPts val="1019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-3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"АртМастерс"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95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b="1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b="1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5570" marR="109220" indent="-1905" algn="ctr">
                        <a:lnSpc>
                          <a:spcPct val="961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45)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(проходят)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практику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с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03505" marR="96520" indent="-635" algn="ctr">
                        <a:lnSpc>
                          <a:spcPts val="1030"/>
                        </a:lnSpc>
                        <a:spcBef>
                          <a:spcPts val="3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заключением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трудового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договора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30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3355" marR="168275" indent="1905" algn="ctr">
                        <a:lnSpc>
                          <a:spcPct val="962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46)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предприятиях-участниках кластера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96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59410" marR="283210" indent="-70485">
                        <a:lnSpc>
                          <a:spcPts val="104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региональных чемпионатах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88620" marR="276860" indent="-106680">
                        <a:lnSpc>
                          <a:spcPts val="104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национальном чемпионате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95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30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49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endParaRPr lang="ru-RU" sz="900" spc="-1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0"/>
                        </a:lnSpc>
                      </a:pPr>
                      <a:r>
                        <a:rPr lang="ru-RU" sz="900" spc="-1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5595" marR="95250" indent="-215265">
                        <a:lnSpc>
                          <a:spcPts val="1040"/>
                        </a:lnSpc>
                        <a:spcBef>
                          <a:spcPts val="42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39)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3505">
                        <a:lnSpc>
                          <a:spcPts val="98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ts val="106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marR="95250" indent="-213360">
                        <a:lnSpc>
                          <a:spcPts val="1040"/>
                        </a:lnSpc>
                        <a:spcBef>
                          <a:spcPts val="42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41)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4775">
                        <a:lnSpc>
                          <a:spcPts val="98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ts val="106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81280" algn="ctr">
                        <a:lnSpc>
                          <a:spcPct val="96100"/>
                        </a:lnSpc>
                        <a:spcBef>
                          <a:spcPts val="919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43)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 победителями</a:t>
                      </a:r>
                      <a:r>
                        <a:rPr sz="900" spc="4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168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30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269">
                <a:tc>
                  <a:txBody>
                    <a:bodyPr/>
                    <a:lstStyle/>
                    <a:p>
                      <a:pPr marL="158115">
                        <a:lnSpc>
                          <a:spcPts val="104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39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40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41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42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43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45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46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47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4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73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4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26825" y="2653738"/>
            <a:ext cx="948673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27 - 44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учитываются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чемпионаты отчетного 2025 года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при этом если чемпионат (финал чемпионата) проводился после отчетной даты (1 октября), то приводятся данные на дату проведения чемпионата (финала чемпионата). </a:t>
            </a:r>
          </a:p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случаях, когда конкретной компетенции не было в финале чемпионата, и победитель межрегионального этапа автоматически стал победителем финала, студенты указываются и как победители межрегионального этапа, и как участники и победители финала.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74888" y="5808319"/>
            <a:ext cx="28956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графе 46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указывается численность студентов, которые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момента начала обучения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прошли (проходили) практику с заключением трудового договора.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457205" y="200025"/>
            <a:ext cx="174196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2">
              <a:spcBef>
                <a:spcPts val="101"/>
              </a:spcBef>
            </a:pPr>
            <a:r>
              <a:rPr sz="1200" spc="-10" dirty="0" err="1" smtClean="0">
                <a:latin typeface="Times New Roman"/>
                <a:cs typeface="Times New Roman"/>
              </a:rPr>
              <a:t>Продолжение</a:t>
            </a:r>
            <a:r>
              <a:rPr lang="ru-RU" sz="1200" spc="-10" dirty="0" smtClean="0">
                <a:latin typeface="Times New Roman"/>
                <a:cs typeface="Times New Roman"/>
              </a:rPr>
              <a:t> раздела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lang="ru-RU" sz="1200" spc="-50" dirty="0" smtClean="0">
                <a:latin typeface="Times New Roman"/>
                <a:cs typeface="Times New Roman"/>
              </a:rPr>
              <a:t>3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0033" y="5629591"/>
            <a:ext cx="28956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Графы 39 - 42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надо заполнить, выделив из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п.2.2.9 СПО-Мониторинг за 2025/2026 </a:t>
            </a:r>
            <a:r>
              <a:rPr lang="ru-RU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только обучающихся студентов на отчётную дату (т.е. исключить выпускников).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500" y="210209"/>
            <a:ext cx="998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данных в форме №СПО-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данным в статистических отчётах №СПО-1 (на 01.10.2025) и №СПО-Мониторинг (за 2025/2026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по суммарному итогу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7500" y="794984"/>
            <a:ext cx="967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u="none" strike="noStrike" dirty="0" smtClean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3. Сведения о студентах, обучающихся по образовательным программам СПО </a:t>
            </a:r>
            <a:endParaRPr lang="ru-RU" sz="14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208987"/>
              </p:ext>
            </p:extLst>
          </p:nvPr>
        </p:nvGraphicFramePr>
        <p:xfrm>
          <a:off x="317500" y="1106807"/>
          <a:ext cx="10134602" cy="151407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48826">
                  <a:extLst>
                    <a:ext uri="{9D8B030D-6E8A-4147-A177-3AD203B41FA5}">
                      <a16:colId xmlns:a16="http://schemas.microsoft.com/office/drawing/2014/main" val="1459410584"/>
                    </a:ext>
                  </a:extLst>
                </a:gridCol>
                <a:gridCol w="527574">
                  <a:extLst>
                    <a:ext uri="{9D8B030D-6E8A-4147-A177-3AD203B41FA5}">
                      <a16:colId xmlns:a16="http://schemas.microsoft.com/office/drawing/2014/main" val="420886502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9531997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05075813"/>
                    </a:ext>
                  </a:extLst>
                </a:gridCol>
                <a:gridCol w="203200">
                  <a:extLst>
                    <a:ext uri="{9D8B030D-6E8A-4147-A177-3AD203B41FA5}">
                      <a16:colId xmlns:a16="http://schemas.microsoft.com/office/drawing/2014/main" val="2113764494"/>
                    </a:ext>
                  </a:extLst>
                </a:gridCol>
                <a:gridCol w="203200">
                  <a:extLst>
                    <a:ext uri="{9D8B030D-6E8A-4147-A177-3AD203B41FA5}">
                      <a16:colId xmlns:a16="http://schemas.microsoft.com/office/drawing/2014/main" val="1270139467"/>
                    </a:ext>
                  </a:extLst>
                </a:gridCol>
                <a:gridCol w="203200">
                  <a:extLst>
                    <a:ext uri="{9D8B030D-6E8A-4147-A177-3AD203B41FA5}">
                      <a16:colId xmlns:a16="http://schemas.microsoft.com/office/drawing/2014/main" val="3050586009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16466955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86092891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83287888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126665379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407552122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5657599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475653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7427234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866682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19697590"/>
                    </a:ext>
                  </a:extLst>
                </a:gridCol>
                <a:gridCol w="685802">
                  <a:extLst>
                    <a:ext uri="{9D8B030D-6E8A-4147-A177-3AD203B41FA5}">
                      <a16:colId xmlns:a16="http://schemas.microsoft.com/office/drawing/2014/main" val="3271518068"/>
                    </a:ext>
                  </a:extLst>
                </a:gridCol>
              </a:tblGrid>
              <a:tr h="5316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статистического отчёта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Код специальности, профессии СПО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специальности, </a:t>
                      </a:r>
                      <a:r>
                        <a:rPr lang="ru-RU" sz="900" u="none" strike="noStrike" dirty="0" smtClean="0">
                          <a:effectLst/>
                        </a:rPr>
                        <a:t>профессии СПО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Программа подготовки на базе </a:t>
                      </a:r>
                      <a:r>
                        <a:rPr lang="ru-RU" sz="900" u="none" strike="noStrike" dirty="0" smtClean="0">
                          <a:effectLst/>
                        </a:rPr>
                        <a:t>ОО </a:t>
                      </a:r>
                      <a:r>
                        <a:rPr lang="ru-RU" sz="900" u="none" strike="noStrike" dirty="0">
                          <a:effectLst/>
                        </a:rPr>
                        <a:t>или </a:t>
                      </a:r>
                      <a:r>
                        <a:rPr lang="ru-RU" sz="900" u="none" strike="noStrike" dirty="0" smtClean="0">
                          <a:effectLst/>
                        </a:rPr>
                        <a:t>СО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/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rowSpan="2" gridSpan="6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Численность студентов по курсам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Численность студентов на всех </a:t>
                      </a:r>
                      <a:r>
                        <a:rPr lang="ru-RU" sz="900" u="none" strike="noStrike" dirty="0" smtClean="0">
                          <a:effectLst/>
                        </a:rPr>
                        <a:t>курсах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них (из гр. 13) обучаются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433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за счет бюджетных ассигнований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 договорам об оказании платных образовательных услуг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extLst>
                  <a:ext uri="{0D108BD9-81ED-4DB2-BD59-A6C34878D82A}">
                    <a16:rowId xmlns:a16="http://schemas.microsoft.com/office/drawing/2014/main" val="1269680189"/>
                  </a:ext>
                </a:extLst>
              </a:tr>
              <a:tr h="1190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 курс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 курс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 курс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курс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курс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курс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федерального бюджета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бюджета субъекта РФ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местного бюджета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35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extLst>
                  <a:ext uri="{0D108BD9-81ED-4DB2-BD59-A6C34878D82A}">
                    <a16:rowId xmlns:a16="http://schemas.microsoft.com/office/drawing/2014/main" val="1037641761"/>
                  </a:ext>
                </a:extLst>
              </a:tr>
              <a:tr h="34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СПО-1 на 01.10.2025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</a:t>
                      </a:r>
                      <a:endParaRPr lang="ru-RU" sz="9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гр.1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гр.39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гр.46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гр.52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гр.54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п.2.1.2 гр.55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extLst>
                  <a:ext uri="{0D108BD9-81ED-4DB2-BD59-A6C34878D82A}">
                    <a16:rowId xmlns:a16="http://schemas.microsoft.com/office/drawing/2014/main" val="856862358"/>
                  </a:ext>
                </a:extLst>
              </a:tr>
              <a:tr h="340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СПО-Мониторинг за 2025/2026 </a:t>
                      </a:r>
                      <a:r>
                        <a:rPr lang="ru-RU" sz="900" b="1" u="none" strike="noStrike" dirty="0" err="1">
                          <a:effectLst/>
                        </a:rPr>
                        <a:t>уч.год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п.2.2.2 </a:t>
                      </a:r>
                      <a:endParaRPr lang="ru-RU" sz="9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гр.1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п.2.2.2 гр.1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п.2.2.2 </a:t>
                      </a:r>
                      <a:endParaRPr lang="ru-RU" sz="9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гр.7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п.2.2.2 гр.10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п.2.2.2 гр.14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п.2.2.2 гр.15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3" marR="1063" marT="1063" marB="0" anchor="ctr"/>
                </a:tc>
                <a:extLst>
                  <a:ext uri="{0D108BD9-81ED-4DB2-BD59-A6C34878D82A}">
                    <a16:rowId xmlns:a16="http://schemas.microsoft.com/office/drawing/2014/main" val="1521142922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347579"/>
              </p:ext>
            </p:extLst>
          </p:nvPr>
        </p:nvGraphicFramePr>
        <p:xfrm>
          <a:off x="317500" y="2770861"/>
          <a:ext cx="10134602" cy="123991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55044">
                  <a:extLst>
                    <a:ext uri="{9D8B030D-6E8A-4147-A177-3AD203B41FA5}">
                      <a16:colId xmlns:a16="http://schemas.microsoft.com/office/drawing/2014/main" val="2858851975"/>
                    </a:ext>
                  </a:extLst>
                </a:gridCol>
                <a:gridCol w="983356">
                  <a:extLst>
                    <a:ext uri="{9D8B030D-6E8A-4147-A177-3AD203B41FA5}">
                      <a16:colId xmlns:a16="http://schemas.microsoft.com/office/drawing/2014/main" val="1658746977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432663424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1674474681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41878627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701564771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305010824"/>
                    </a:ext>
                  </a:extLst>
                </a:gridCol>
                <a:gridCol w="1898926">
                  <a:extLst>
                    <a:ext uri="{9D8B030D-6E8A-4147-A177-3AD203B41FA5}">
                      <a16:colId xmlns:a16="http://schemas.microsoft.com/office/drawing/2014/main" val="1462987155"/>
                    </a:ext>
                  </a:extLst>
                </a:gridCol>
                <a:gridCol w="310874">
                  <a:extLst>
                    <a:ext uri="{9D8B030D-6E8A-4147-A177-3AD203B41FA5}">
                      <a16:colId xmlns:a16="http://schemas.microsoft.com/office/drawing/2014/main" val="58177573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2014375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997336869"/>
                    </a:ext>
                  </a:extLst>
                </a:gridCol>
                <a:gridCol w="1217246">
                  <a:extLst>
                    <a:ext uri="{9D8B030D-6E8A-4147-A177-3AD203B41FA5}">
                      <a16:colId xmlns:a16="http://schemas.microsoft.com/office/drawing/2014/main" val="2407028957"/>
                    </a:ext>
                  </a:extLst>
                </a:gridCol>
                <a:gridCol w="572478">
                  <a:extLst>
                    <a:ext uri="{9D8B030D-6E8A-4147-A177-3AD203B41FA5}">
                      <a16:colId xmlns:a16="http://schemas.microsoft.com/office/drawing/2014/main" val="9903563"/>
                    </a:ext>
                  </a:extLst>
                </a:gridCol>
                <a:gridCol w="572478">
                  <a:extLst>
                    <a:ext uri="{9D8B030D-6E8A-4147-A177-3AD203B41FA5}">
                      <a16:colId xmlns:a16="http://schemas.microsoft.com/office/drawing/2014/main" val="2962154981"/>
                    </a:ext>
                  </a:extLst>
                </a:gridCol>
              </a:tblGrid>
              <a:tr h="571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статистического отчёта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общей численности студентов (из гр. 13)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r>
                        <a:rPr lang="ru-RU" sz="900" u="none" strike="noStrike" dirty="0" smtClean="0">
                          <a:effectLst/>
                        </a:rPr>
                        <a:t>«</a:t>
                      </a:r>
                      <a:r>
                        <a:rPr lang="ru-RU" sz="900" u="none" strike="noStrike" dirty="0" err="1" smtClean="0">
                          <a:effectLst/>
                        </a:rPr>
                        <a:t>Абилимпикс</a:t>
                      </a:r>
                      <a:r>
                        <a:rPr lang="ru-RU" sz="900" u="none" strike="noStrike" dirty="0" smtClean="0">
                          <a:effectLst/>
                        </a:rPr>
                        <a:t>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Из общей численности студентов (из гр. 13) - ожидаемый выпуск с </a:t>
                      </a:r>
                      <a:r>
                        <a:rPr lang="ru-RU" sz="900" u="none" strike="noStrike" dirty="0" smtClean="0">
                          <a:effectLst/>
                        </a:rPr>
                        <a:t>01.10.2025 </a:t>
                      </a:r>
                      <a:r>
                        <a:rPr lang="ru-RU" sz="900" u="none" strike="noStrike" dirty="0">
                          <a:effectLst/>
                        </a:rPr>
                        <a:t>по </a:t>
                      </a:r>
                      <a:r>
                        <a:rPr lang="ru-RU" sz="900" u="none" strike="noStrike" dirty="0" smtClean="0">
                          <a:effectLst/>
                        </a:rPr>
                        <a:t>30.09.2026 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32614"/>
                  </a:ext>
                </a:extLst>
              </a:tr>
              <a:tr h="1271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заключили договор о целевом обучении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прошли практическую подготовку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прошли промежуточную аттестацию с использованием механизма демонстрационного экзамена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женщины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всего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extLst>
                  <a:ext uri="{0D108BD9-81ED-4DB2-BD59-A6C34878D82A}">
                    <a16:rowId xmlns:a16="http://schemas.microsoft.com/office/drawing/2014/main" val="33875817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39 - 42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45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46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47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extLst>
                  <a:ext uri="{0D108BD9-81ED-4DB2-BD59-A6C34878D82A}">
                    <a16:rowId xmlns:a16="http://schemas.microsoft.com/office/drawing/2014/main" val="3493765665"/>
                  </a:ext>
                </a:extLst>
              </a:tr>
              <a:tr h="35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СПО-1 на 01.10.2025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п.2.1.2 гр.57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п.2.1.2 гр.56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п.2.1.3 гр.19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extLst>
                  <a:ext uri="{0D108BD9-81ED-4DB2-BD59-A6C34878D82A}">
                    <a16:rowId xmlns:a16="http://schemas.microsoft.com/office/drawing/2014/main" val="2485948919"/>
                  </a:ext>
                </a:extLst>
              </a:tr>
              <a:tr h="35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СПО-Мониторинг за 2025/2026 </a:t>
                      </a:r>
                      <a:r>
                        <a:rPr lang="ru-RU" sz="900" b="1" u="none" strike="noStrike" dirty="0" err="1">
                          <a:effectLst/>
                        </a:rPr>
                        <a:t>уч.год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п.2.2.2 гр.17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не менее</a:t>
                      </a:r>
                      <a:r>
                        <a:rPr lang="ru-RU" sz="9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*</a:t>
                      </a:r>
                      <a:r>
                        <a:rPr lang="ru-RU" sz="900" u="none" strike="noStrike" dirty="0" smtClean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п.2.2.2 </a:t>
                      </a:r>
                      <a:r>
                        <a:rPr lang="ru-RU" sz="900" u="none" strike="noStrike" dirty="0">
                          <a:effectLst/>
                        </a:rPr>
                        <a:t>гр.30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п.2.2.2 </a:t>
                      </a:r>
                      <a:r>
                        <a:rPr lang="ru-RU" sz="900" u="none" strike="noStrike" dirty="0">
                          <a:effectLst/>
                        </a:rPr>
                        <a:t>гр.23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связь с п.2.2.9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п.2.2.3 гр.31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94" marR="1094" marT="1094" marB="0" anchor="ctr"/>
                </a:tc>
                <a:extLst>
                  <a:ext uri="{0D108BD9-81ED-4DB2-BD59-A6C34878D82A}">
                    <a16:rowId xmlns:a16="http://schemas.microsoft.com/office/drawing/2014/main" val="3044923023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4160750"/>
            <a:ext cx="9450119" cy="314368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60700" y="3977208"/>
            <a:ext cx="7239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i="0" u="none" strike="noStrike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* В СПО-Мониторинг учитываются прошедшие в предыдущем </a:t>
            </a:r>
            <a:r>
              <a:rPr lang="ru-RU" sz="900" b="1" i="0" u="none" strike="noStrike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уч.году</a:t>
            </a:r>
            <a:r>
              <a:rPr lang="ru-RU" sz="900" b="1" i="0" u="none" strike="noStrike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, а в СПО-</a:t>
            </a:r>
            <a:r>
              <a:rPr lang="ru-RU" sz="900" b="1" i="0" u="none" strike="noStrike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Профессионалитет</a:t>
            </a:r>
            <a:r>
              <a:rPr lang="ru-RU" sz="900" b="1" i="0" u="none" strike="noStrike" dirty="0" smtClean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 – с начала обучения.</a:t>
            </a:r>
            <a:endParaRPr lang="ru-RU" sz="9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976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5184" y="504825"/>
            <a:ext cx="8702040" cy="41549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065" marR="1112617" algn="ctr">
              <a:lnSpc>
                <a:spcPts val="1260"/>
              </a:lnSpc>
              <a:spcBef>
                <a:spcPts val="636"/>
              </a:spcBef>
            </a:pPr>
            <a:r>
              <a:rPr sz="1100" b="1" dirty="0" smtClean="0">
                <a:latin typeface="Times New Roman"/>
                <a:cs typeface="Times New Roman"/>
              </a:rPr>
              <a:t>Раздел</a:t>
            </a:r>
            <a:r>
              <a:rPr sz="1100" b="1" spc="-2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4.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выпускниках,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освоивших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образовательные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программы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среднего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профессионального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образования </a:t>
            </a:r>
            <a:r>
              <a:rPr sz="1100" b="1" dirty="0">
                <a:latin typeface="Times New Roman"/>
                <a:cs typeface="Times New Roman"/>
              </a:rPr>
              <a:t>(по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формам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spc="-10" dirty="0" err="1">
                <a:latin typeface="Times New Roman"/>
                <a:cs typeface="Times New Roman"/>
              </a:rPr>
              <a:t>обучения</a:t>
            </a:r>
            <a:r>
              <a:rPr sz="1100" b="1" spc="-10" dirty="0" smtClean="0">
                <a:latin typeface="Times New Roman"/>
                <a:cs typeface="Times New Roman"/>
              </a:rPr>
              <a:t>)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26817"/>
              </p:ext>
            </p:extLst>
          </p:nvPr>
        </p:nvGraphicFramePr>
        <p:xfrm>
          <a:off x="422353" y="1038226"/>
          <a:ext cx="9806938" cy="3074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91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188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899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95493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51765" marR="147320" indent="1270" algn="ctr">
                        <a:lnSpc>
                          <a:spcPts val="1030"/>
                        </a:lnSpc>
                      </a:pP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специ-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ts val="1030"/>
                        </a:lnSpc>
                        <a:spcBef>
                          <a:spcPts val="1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альности,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профес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си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80645" marR="73660" algn="ctr">
                        <a:lnSpc>
                          <a:spcPct val="9580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Наиме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нование специ- альности, </a:t>
                      </a:r>
                      <a:r>
                        <a:rPr sz="900" spc="-20" dirty="0" err="1" smtClean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фес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сии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36000" marR="6731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 подготовки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базе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общего образования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(ОО)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или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22580" marR="318135" algn="ctr">
                        <a:lnSpc>
                          <a:spcPct val="90000"/>
                        </a:lnSpc>
                        <a:spcBef>
                          <a:spcPts val="5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среднего общего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(СО)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16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7470" marR="71755" indent="-635" algn="ctr">
                        <a:lnSpc>
                          <a:spcPct val="95000"/>
                        </a:lnSpc>
                        <a:spcBef>
                          <a:spcPts val="1200"/>
                        </a:spcBef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Является</a:t>
                      </a:r>
                      <a:r>
                        <a:rPr sz="9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программой "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Профессионалитета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 (разработана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учетом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НОТ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80975" marR="173355" algn="ctr">
                        <a:lnSpc>
                          <a:spcPts val="1040"/>
                        </a:lnSpc>
                        <a:spcBef>
                          <a:spcPts val="4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ПОП-Професси- оналитет)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(код: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44780" marR="137795" indent="635" algn="ctr">
                        <a:lnSpc>
                          <a:spcPct val="9590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котором реализуется программа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Профессионалитета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1915" marR="76835" indent="635" algn="ctr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(указывается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базовая организация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35255" marR="130810" indent="126364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Выпуск фактический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104711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6)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обучались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3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98145">
                        <a:lnSpc>
                          <a:spcPct val="100000"/>
                        </a:lnSpc>
                      </a:pPr>
                      <a:r>
                        <a:rPr sz="90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2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счет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бюджетных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ассигнований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8763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274320" marR="86995" indent="-181610">
                        <a:lnSpc>
                          <a:spcPct val="961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об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оказании платных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0680" marR="71120" indent="-283845">
                        <a:lnSpc>
                          <a:spcPts val="1030"/>
                        </a:lnSpc>
                        <a:spcBef>
                          <a:spcPts val="30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образовательных услуг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08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9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5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3045" marR="106680" indent="-121285">
                        <a:lnSpc>
                          <a:spcPts val="1030"/>
                        </a:lnSpc>
                        <a:spcBef>
                          <a:spcPts val="365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федерального бюджета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marR="90805" indent="91440">
                        <a:lnSpc>
                          <a:spcPts val="1030"/>
                        </a:lnSpc>
                        <a:spcBef>
                          <a:spcPts val="365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бюджета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субъекта</a:t>
                      </a:r>
                      <a:r>
                        <a:rPr sz="900" spc="-4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РФ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 marR="128905" indent="-7620">
                        <a:lnSpc>
                          <a:spcPts val="1030"/>
                        </a:lnSpc>
                        <a:spcBef>
                          <a:spcPts val="365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местного бюджета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6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596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90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10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7500" y="213783"/>
            <a:ext cx="8000999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за период с 01.10.2024 по 30.09.2025 с учётом отдельных оговорок.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300" y="3248025"/>
            <a:ext cx="101346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462660"/>
              </p:ext>
            </p:extLst>
          </p:nvPr>
        </p:nvGraphicFramePr>
        <p:xfrm>
          <a:off x="422353" y="3552825"/>
          <a:ext cx="9803762" cy="3621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9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7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235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23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7246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188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0799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7086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8799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1765" marR="147320" indent="1270" algn="ctr">
                        <a:lnSpc>
                          <a:spcPts val="103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специ-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ts val="1030"/>
                        </a:lnSpc>
                        <a:spcBef>
                          <a:spcPts val="1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альности, професси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ct val="958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Наиме- нование специ- альности,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про-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фессии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118745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6)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000" marR="88265" indent="0" algn="ctr">
                        <a:lnSpc>
                          <a:spcPct val="959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9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выпускники, получившие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ts val="101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результатам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000" marR="95885" indent="0" algn="ctr">
                        <a:lnSpc>
                          <a:spcPct val="961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ГИА</a:t>
                      </a:r>
                      <a:r>
                        <a:rPr sz="900" spc="-4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оценки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"хорошо"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"</a:t>
                      </a:r>
                      <a:r>
                        <a:rPr sz="900" spc="-10" dirty="0" err="1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отлично</a:t>
                      </a:r>
                      <a:r>
                        <a:rPr sz="900" spc="-1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lang="ru-RU" sz="900" spc="-10" dirty="0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(по любой из форм ГИА)</a:t>
                      </a:r>
                      <a:endParaRPr sz="9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  <a:spcBef>
                          <a:spcPts val="1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6) </a:t>
                      </a:r>
                      <a:r>
                        <a:rPr sz="9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3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прошедшие</a:t>
                      </a:r>
                      <a:r>
                        <a:rPr sz="900" spc="-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ГИА</a:t>
                      </a:r>
                      <a:r>
                        <a:rPr sz="900" spc="-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55"/>
                        </a:lnSpc>
                      </a:pPr>
                      <a:r>
                        <a:rPr sz="9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использованием</a:t>
                      </a:r>
                      <a:r>
                        <a:rPr sz="900" spc="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механизма</a:t>
                      </a:r>
                      <a:r>
                        <a:rPr sz="900" spc="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демонстрационного</a:t>
                      </a:r>
                      <a:r>
                        <a:rPr sz="900" spc="2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экзамена</a:t>
                      </a: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286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1120" marR="66675" indent="42545" algn="ctr">
                        <a:lnSpc>
                          <a:spcPct val="95900"/>
                        </a:lnSpc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выпуск</a:t>
                      </a:r>
                      <a:r>
                        <a:rPr sz="900" spc="-4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числа</a:t>
                      </a:r>
                      <a:r>
                        <a:rPr sz="900" spc="-4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сту-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дентов,</a:t>
                      </a:r>
                      <a:r>
                        <a:rPr sz="900" spc="-4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за-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ключивших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договор</a:t>
                      </a:r>
                      <a:r>
                        <a:rPr sz="900" spc="-3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6364" marR="121920" indent="30480" algn="ctr">
                        <a:lnSpc>
                          <a:spcPts val="1030"/>
                        </a:lnSpc>
                        <a:spcBef>
                          <a:spcPts val="25"/>
                        </a:spcBef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целевом обучении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5565" marR="66675" indent="0" algn="ctr">
                        <a:lnSpc>
                          <a:spcPct val="90000"/>
                        </a:lnSpc>
                        <a:spcBef>
                          <a:spcPts val="53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(из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11)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заключив-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ших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дого-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вор о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целе-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обуче-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нии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пред- приятиями-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участни-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118745" indent="-105410" algn="ctr">
                        <a:lnSpc>
                          <a:spcPct val="9000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ками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кла-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3025" marR="66675" indent="-1905" algn="ctr">
                        <a:lnSpc>
                          <a:spcPct val="90000"/>
                        </a:lnSpc>
                        <a:spcBef>
                          <a:spcPts val="535"/>
                        </a:spcBef>
                      </a:pPr>
                      <a:r>
                        <a:rPr sz="900" spc="-10" dirty="0" err="1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освоили</a:t>
                      </a:r>
                      <a:r>
                        <a:rPr sz="900" spc="-1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дополнительные</a:t>
                      </a:r>
                      <a:r>
                        <a:rPr sz="900" spc="-10" dirty="0" smtClean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профессии</a:t>
                      </a:r>
                      <a:r>
                        <a:rPr sz="900" spc="-10" dirty="0" smtClean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рабочего,</a:t>
                      </a:r>
                      <a:endParaRPr sz="900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9535" marR="86360" indent="635" algn="ctr">
                        <a:lnSpc>
                          <a:spcPct val="90000"/>
                        </a:lnSpc>
                        <a:spcBef>
                          <a:spcPts val="15"/>
                        </a:spcBef>
                      </a:pPr>
                      <a:r>
                        <a:rPr sz="900" spc="-1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должности служащего</a:t>
                      </a:r>
                      <a:endParaRPr sz="900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6360" marR="80645" indent="635" algn="ctr">
                        <a:lnSpc>
                          <a:spcPct val="95900"/>
                        </a:lnSpc>
                      </a:pPr>
                      <a:r>
                        <a:rPr sz="900" spc="-1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прошли обучение </a:t>
                      </a:r>
                      <a:r>
                        <a:rPr sz="90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5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про- </a:t>
                      </a:r>
                      <a:r>
                        <a:rPr sz="900" spc="-1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граммам </a:t>
                      </a:r>
                      <a:r>
                        <a:rPr sz="90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ДПО</a:t>
                      </a:r>
                      <a:r>
                        <a:rPr sz="900" spc="-25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endParaRPr sz="900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0645" marR="71120" algn="ctr">
                        <a:lnSpc>
                          <a:spcPts val="1030"/>
                        </a:lnSpc>
                        <a:spcBef>
                          <a:spcPts val="30"/>
                        </a:spcBef>
                      </a:pPr>
                      <a:r>
                        <a:rPr sz="900" spc="-10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образова- тельной организа-</a:t>
                      </a:r>
                      <a:endParaRPr sz="900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9"/>
                        </a:lnSpc>
                      </a:pPr>
                      <a:r>
                        <a:rPr sz="900" spc="-25" dirty="0">
                          <a:solidFill>
                            <a:srgbClr val="00B050"/>
                          </a:solidFill>
                          <a:latin typeface="Times New Roman"/>
                          <a:cs typeface="Times New Roman"/>
                        </a:rPr>
                        <a:t>ции</a:t>
                      </a:r>
                      <a:endParaRPr sz="900" dirty="0">
                        <a:solidFill>
                          <a:srgbClr val="00B05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1915" marR="74295" indent="-1905" algn="ctr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воз- расте 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младше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900" spc="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лет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мо-</a:t>
                      </a:r>
                      <a:r>
                        <a:rPr sz="900" spc="-2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мент </a:t>
                      </a: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вы-</a:t>
                      </a: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пуска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0645" marR="73660" indent="28575" algn="ctr">
                        <a:lnSpc>
                          <a:spcPts val="1040"/>
                        </a:lnSpc>
                      </a:pPr>
                      <a:r>
                        <a:rPr sz="900" spc="-20" dirty="0" err="1" smtClean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женщины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12395" marR="106045" algn="ctr">
                        <a:lnSpc>
                          <a:spcPct val="961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(из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18)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8740" marR="71755" algn="ctr">
                        <a:lnSpc>
                          <a:spcPts val="1030"/>
                        </a:lnSpc>
                        <a:spcBef>
                          <a:spcPts val="3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прошли демон-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6200" marR="69215" algn="ctr">
                        <a:lnSpc>
                          <a:spcPts val="104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страцио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нный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экзамен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8265" marR="82550" indent="1905" algn="ctr">
                        <a:lnSpc>
                          <a:spcPct val="90000"/>
                        </a:lnSpc>
                      </a:pPr>
                      <a:r>
                        <a:rPr lang="ru-RU" sz="900" spc="-20" dirty="0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900" spc="-20" dirty="0" err="1" smtClean="0">
                          <a:latin typeface="Times New Roman"/>
                          <a:cs typeface="Times New Roman"/>
                        </a:rPr>
                        <a:t>рофиль</a:t>
                      </a:r>
                      <a:r>
                        <a:rPr lang="ru-RU" sz="900" spc="-2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20" dirty="0" err="1" smtClean="0">
                          <a:latin typeface="Times New Roman"/>
                          <a:cs typeface="Times New Roman"/>
                        </a:rPr>
                        <a:t>но</a:t>
                      </a: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го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уровня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6200" marR="72390" indent="-1905" algn="ctr">
                        <a:lnSpc>
                          <a:spcPct val="90000"/>
                        </a:lnSpc>
                        <a:spcBef>
                          <a:spcPts val="53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18)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привлече-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нием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работников предприя-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тий-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участников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качестве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экспертов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гр.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получившие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оценку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62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9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marR="75565" indent="0" algn="ctr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"удо-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вле-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твори- тельно"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marR="64769" indent="0" algn="ctr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900" spc="-20" dirty="0">
                          <a:latin typeface="Times New Roman"/>
                          <a:cs typeface="Times New Roman"/>
                        </a:rPr>
                        <a:t>"хо-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рошо"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 smtClean="0">
                        <a:latin typeface="Times New Roman"/>
                        <a:cs typeface="Times New Roman"/>
                      </a:endParaRPr>
                    </a:p>
                    <a:p>
                      <a:pPr marL="72000" marR="137795" indent="0" algn="ctr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от-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лично"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117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11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13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15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9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9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9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9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09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155700" y="2591874"/>
            <a:ext cx="4035056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 наличии профессии или специальности, которая реализуется и в «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», и вне его, данные вносятся в две строки, которые также разбиваются на отдельные строки по </a:t>
            </a:r>
            <a:r>
              <a:rPr lang="ru-RU" sz="1100" dirty="0" smtClean="0"/>
              <a:t>базе подготовки (графа 3)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56299" y="2488724"/>
            <a:ext cx="2900361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по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графам 6 – 11, 15, 16, 17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по суммарному итогу должны соответствовать данным в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СПО-1 2025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 учётом структуры выпуска.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6100" y="5708122"/>
            <a:ext cx="2438400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12, 20, 43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могут быть учтены студенты как программ «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», так и иных программ.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15833" y="5750573"/>
            <a:ext cx="2440467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графах 13, 14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- учитывается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весь период обучения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5" y="200025"/>
            <a:ext cx="174196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2">
              <a:spcBef>
                <a:spcPts val="101"/>
              </a:spcBef>
            </a:pPr>
            <a:r>
              <a:rPr sz="1200" spc="-10" dirty="0" err="1" smtClean="0">
                <a:latin typeface="Times New Roman"/>
                <a:cs typeface="Times New Roman"/>
              </a:rPr>
              <a:t>Продолжение</a:t>
            </a:r>
            <a:r>
              <a:rPr lang="ru-RU" sz="1200" spc="-10" dirty="0" smtClean="0">
                <a:latin typeface="Times New Roman"/>
                <a:cs typeface="Times New Roman"/>
              </a:rPr>
              <a:t> раздела</a:t>
            </a:r>
            <a:r>
              <a:rPr sz="1200" spc="35" dirty="0" smtClean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4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33376"/>
              </p:ext>
            </p:extLst>
          </p:nvPr>
        </p:nvGraphicFramePr>
        <p:xfrm>
          <a:off x="446868" y="429192"/>
          <a:ext cx="9800586" cy="3685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83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02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188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181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894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16966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9699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51765" marR="147320" indent="1270" algn="ctr">
                        <a:lnSpc>
                          <a:spcPts val="103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специ-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ts val="1030"/>
                        </a:lnSpc>
                        <a:spcBef>
                          <a:spcPts val="1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альности, професси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0645" marR="73660" algn="ctr">
                        <a:lnSpc>
                          <a:spcPct val="958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Наиме- нование специ- альности,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про-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фессии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6)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принявших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участие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1615440" marR="326390" indent="-1285240">
                        <a:lnSpc>
                          <a:spcPts val="1030"/>
                        </a:lnSpc>
                        <a:spcBef>
                          <a:spcPts val="254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профессиональному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мастерству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"Профессионалы"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75120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высоких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технологий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отчетного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региональном</a:t>
                      </a:r>
                      <a:r>
                        <a:rPr sz="900" spc="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этапе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900" spc="-1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итоговом (межрегиональном) этапе</a:t>
                      </a:r>
                      <a:endParaRPr lang="ru-RU"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финале чемпионата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54025" marR="194945" indent="-253365">
                        <a:lnSpc>
                          <a:spcPts val="1030"/>
                        </a:lnSpc>
                        <a:spcBef>
                          <a:spcPts val="56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региональном этапе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025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итоговом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1600" marR="96520"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(межрегиональном) этапе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8956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финале чемпионата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4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885" marR="95250" indent="-122555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24)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r>
                        <a:rPr sz="900" spc="-3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по-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6256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бедителями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636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446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79375" indent="-127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26)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стали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по-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бедителями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призе-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 marR="78740" indent="-127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28)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стали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по-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бедителями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призе-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 marR="76200" indent="-127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30)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стали победи-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телями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 marR="76835" indent="127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32)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стали победителя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ми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88265" marR="8128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34)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 победителями</a:t>
                      </a:r>
                      <a:r>
                        <a:rPr sz="900" spc="4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469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24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25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27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29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33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34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35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8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2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7500" y="3324225"/>
            <a:ext cx="100584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01531"/>
              </p:ext>
            </p:extLst>
          </p:nvPr>
        </p:nvGraphicFramePr>
        <p:xfrm>
          <a:off x="428273" y="3629025"/>
          <a:ext cx="9808844" cy="3179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0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03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07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7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8002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6391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 marR="78740" indent="63500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 marR="86360" indent="126364">
                        <a:lnSpc>
                          <a:spcPts val="103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специаль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1915" marR="76200" indent="77470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ности, професси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9225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9850" marR="61594" algn="ctr">
                        <a:lnSpc>
                          <a:spcPts val="10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ание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1915" marR="76200" indent="-1270" algn="ctr">
                        <a:lnSpc>
                          <a:spcPts val="103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специаль ности, професси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6)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принявших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участие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L="85090" marR="81915" indent="4445" algn="ctr">
                        <a:lnSpc>
                          <a:spcPct val="959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выпуска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6)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трудоустроены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b="1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состоянию</a:t>
                      </a:r>
                      <a:r>
                        <a:rPr sz="900" b="1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r>
                        <a:rPr lang="ru-RU" sz="900" b="1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.12.2025</a:t>
                      </a:r>
                      <a:r>
                        <a:rPr sz="900" b="1" spc="-3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(без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учета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ИП,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самозанятых,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проходящих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службу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ВС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РФ,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продолживших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25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76835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"Абилимпикс"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года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990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490220" marR="160020" indent="-326390">
                        <a:lnSpc>
                          <a:spcPts val="103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r>
                        <a:rPr sz="900" spc="-3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"АртМастерс"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77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59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2987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региональных</a:t>
                      </a:r>
                      <a:r>
                        <a:rPr sz="900" spc="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чемпионатах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национальном</a:t>
                      </a:r>
                      <a:r>
                        <a:rPr sz="900" spc="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чемпионате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730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7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2987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00330" marR="92075" algn="ctr">
                        <a:lnSpc>
                          <a:spcPct val="961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42)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трудоустроены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предприятиях-участниках 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65" marR="81280" algn="ctr">
                        <a:lnSpc>
                          <a:spcPct val="96300"/>
                        </a:lnSpc>
                        <a:spcBef>
                          <a:spcPts val="52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36)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 победителями</a:t>
                      </a:r>
                      <a:r>
                        <a:rPr sz="900" spc="4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65" marR="81280" algn="ctr">
                        <a:lnSpc>
                          <a:spcPct val="96300"/>
                        </a:lnSpc>
                        <a:spcBef>
                          <a:spcPts val="52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38)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 победителями</a:t>
                      </a:r>
                      <a:r>
                        <a:rPr sz="900" spc="4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60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 marR="185420" algn="ctr">
                        <a:lnSpc>
                          <a:spcPts val="1030"/>
                        </a:lnSpc>
                        <a:spcBef>
                          <a:spcPts val="4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40)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стали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83820"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</a:t>
                      </a:r>
                      <a:r>
                        <a:rPr sz="900" spc="4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916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форма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36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37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38</a:t>
                      </a:r>
                      <a:endParaRPr sz="90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39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40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41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42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43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8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3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6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603500" y="5284480"/>
            <a:ext cx="2895600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Графы 36 - 39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надо заполнить, выделив из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п.2.2.9 СПО-Мониторинг за 2025/2026 </a:t>
            </a:r>
            <a:r>
              <a:rPr lang="ru-RU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выпускников.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131174"/>
              </p:ext>
            </p:extLst>
          </p:nvPr>
        </p:nvGraphicFramePr>
        <p:xfrm>
          <a:off x="326887" y="1233945"/>
          <a:ext cx="10049012" cy="12556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09813">
                  <a:extLst>
                    <a:ext uri="{9D8B030D-6E8A-4147-A177-3AD203B41FA5}">
                      <a16:colId xmlns:a16="http://schemas.microsoft.com/office/drawing/2014/main" val="34690878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2400348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8680411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67920032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44286469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35363899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72795104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16532256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479425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01106234"/>
                    </a:ext>
                  </a:extLst>
                </a:gridCol>
                <a:gridCol w="1066799">
                  <a:extLst>
                    <a:ext uri="{9D8B030D-6E8A-4147-A177-3AD203B41FA5}">
                      <a16:colId xmlns:a16="http://schemas.microsoft.com/office/drawing/2014/main" val="1664088887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статистического отчёта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Код специальности, профессии СПО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специальности, профессии СПО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Программа подготовки на базе основного общего образования (ОО) или среднего общего образования (СО)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Выпуск фактический 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них (из гр. 6) обучались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46777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за счет бюджетных ассигнований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 договорам об оказании платных образовательных услуг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extLst>
                  <a:ext uri="{0D108BD9-81ED-4DB2-BD59-A6C34878D82A}">
                    <a16:rowId xmlns:a16="http://schemas.microsoft.com/office/drawing/2014/main" val="3526993662"/>
                  </a:ext>
                </a:extLst>
              </a:tr>
              <a:tr h="135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федерального бюджета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бюджета субъекта РФ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местного бюджета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87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7" marR="1197" marT="119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extLst>
                  <a:ext uri="{0D108BD9-81ED-4DB2-BD59-A6C34878D82A}">
                    <a16:rowId xmlns:a16="http://schemas.microsoft.com/office/drawing/2014/main" val="854395601"/>
                  </a:ext>
                </a:extLst>
              </a:tr>
              <a:tr h="382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СПО-1 на 01.10.2025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extLst>
                  <a:ext uri="{0D108BD9-81ED-4DB2-BD59-A6C34878D82A}">
                    <a16:rowId xmlns:a16="http://schemas.microsoft.com/office/drawing/2014/main" val="2050481538"/>
                  </a:ext>
                </a:extLst>
              </a:tr>
              <a:tr h="382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СПО-Мониторинг за 2025/2026 </a:t>
                      </a:r>
                      <a:r>
                        <a:rPr lang="ru-RU" sz="900" b="1" u="none" strike="noStrike" dirty="0" err="1">
                          <a:effectLst/>
                        </a:rPr>
                        <a:t>уч.год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п.2.2.3 гр.3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97" marR="1197" marT="1197" marB="0" anchor="ctr"/>
                </a:tc>
                <a:extLst>
                  <a:ext uri="{0D108BD9-81ED-4DB2-BD59-A6C34878D82A}">
                    <a16:rowId xmlns:a16="http://schemas.microsoft.com/office/drawing/2014/main" val="344970157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7500" y="210209"/>
            <a:ext cx="998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Соответствие данных в форме №СПО-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данным в статистических отчётах №СПО-1 (на 01.10.2025) и №СПО-Мониторинг (за 2025/2026 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по суммарному итогу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7500" y="794984"/>
            <a:ext cx="967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u="none" strike="noStrike" dirty="0" smtClean="0">
                <a:solidFill>
                  <a:srgbClr val="7030A0"/>
                </a:solidFill>
                <a:effectLst/>
                <a:latin typeface="Arial" panose="020B0604020202020204" pitchFamily="34" charset="0"/>
              </a:rPr>
              <a:t>4. Сведения о выпускниках, освоивших образовательные программы СПО</a:t>
            </a:r>
            <a:endParaRPr lang="ru-RU" sz="1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27956"/>
              </p:ext>
            </p:extLst>
          </p:nvPr>
        </p:nvGraphicFramePr>
        <p:xfrm>
          <a:off x="313634" y="2714625"/>
          <a:ext cx="10062265" cy="156057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23065">
                  <a:extLst>
                    <a:ext uri="{9D8B030D-6E8A-4147-A177-3AD203B41FA5}">
                      <a16:colId xmlns:a16="http://schemas.microsoft.com/office/drawing/2014/main" val="407758515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562958059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1440367762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1419369438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870235265"/>
                    </a:ext>
                  </a:extLst>
                </a:gridCol>
                <a:gridCol w="247650">
                  <a:extLst>
                    <a:ext uri="{9D8B030D-6E8A-4147-A177-3AD203B41FA5}">
                      <a16:colId xmlns:a16="http://schemas.microsoft.com/office/drawing/2014/main" val="376418183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946157729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343514125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468562284"/>
                    </a:ext>
                  </a:extLst>
                </a:gridCol>
                <a:gridCol w="228601">
                  <a:extLst>
                    <a:ext uri="{9D8B030D-6E8A-4147-A177-3AD203B41FA5}">
                      <a16:colId xmlns:a16="http://schemas.microsoft.com/office/drawing/2014/main" val="2571328876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4266246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7706935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83107151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42914386"/>
                    </a:ext>
                  </a:extLst>
                </a:gridCol>
                <a:gridCol w="838199">
                  <a:extLst>
                    <a:ext uri="{9D8B030D-6E8A-4147-A177-3AD203B41FA5}">
                      <a16:colId xmlns:a16="http://schemas.microsoft.com/office/drawing/2014/main" val="3249187768"/>
                    </a:ext>
                  </a:extLst>
                </a:gridCol>
              </a:tblGrid>
              <a:tr h="3239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статистического отчёта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общего выпуска (из гр. 6)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гр. 6 - выпускники, получившие по результатам ГИА оценки "хорошо" и "отлично"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Из общего выпуска (из гр. 6) – прошедшие ГИА с использованием механизма демонстрационного экзамена</a:t>
                      </a:r>
                      <a:endParaRPr lang="ru-RU" sz="900" b="0" i="0" u="none" strike="noStrike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«</a:t>
                      </a:r>
                      <a:r>
                        <a:rPr lang="ru-RU" sz="900" u="none" strike="noStrike" dirty="0" err="1" smtClean="0">
                          <a:effectLst/>
                        </a:rPr>
                        <a:t>Абилимпикс</a:t>
                      </a:r>
                      <a:r>
                        <a:rPr lang="ru-RU" sz="900" u="none" strike="noStrike" dirty="0" smtClean="0">
                          <a:effectLst/>
                        </a:rPr>
                        <a:t>»</a:t>
                      </a:r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extLst>
                  <a:ext uri="{0D108BD9-81ED-4DB2-BD59-A6C34878D82A}">
                    <a16:rowId xmlns:a16="http://schemas.microsoft.com/office/drawing/2014/main" val="1158059604"/>
                  </a:ext>
                </a:extLst>
              </a:tr>
              <a:tr h="328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выпуск из числа студентов, заключивших договор о целевом обучении</a:t>
                      </a:r>
                      <a:endParaRPr lang="ru-RU" sz="900" b="0" i="0" u="none" strike="noStrike" dirty="0">
                        <a:solidFill>
                          <a:srgbClr val="C6591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женщины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всего</a:t>
                      </a:r>
                      <a:endParaRPr lang="ru-RU" sz="9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из гр. 18 - получившие оценку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416653"/>
                  </a:ext>
                </a:extLst>
              </a:tr>
              <a:tr h="1086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"удовлетвори-тельно"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"хорошо"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"отлично"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16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18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36 - 39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extLst>
                  <a:ext uri="{0D108BD9-81ED-4DB2-BD59-A6C34878D82A}">
                    <a16:rowId xmlns:a16="http://schemas.microsoft.com/office/drawing/2014/main" val="1773651884"/>
                  </a:ext>
                </a:extLst>
              </a:tr>
              <a:tr h="389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СПО-1 на 01.10.2025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п.2.1.3 гр.15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extLst>
                  <a:ext uri="{0D108BD9-81ED-4DB2-BD59-A6C34878D82A}">
                    <a16:rowId xmlns:a16="http://schemas.microsoft.com/office/drawing/2014/main" val="316645035"/>
                  </a:ext>
                </a:extLst>
              </a:tr>
              <a:tr h="389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СПО-Мониторинг за 2025/2026 </a:t>
                      </a:r>
                      <a:r>
                        <a:rPr lang="ru-RU" sz="900" b="1" u="none" strike="noStrike" dirty="0" err="1">
                          <a:effectLst/>
                        </a:rPr>
                        <a:t>уч.год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гр.14+гр.15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гр.16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п.2.2.3 гр.18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8" marR="1218" marT="12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связь с п.2.2.9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" marR="1218" marT="1218" marB="0" anchor="ctr"/>
                </a:tc>
                <a:extLst>
                  <a:ext uri="{0D108BD9-81ED-4DB2-BD59-A6C34878D82A}">
                    <a16:rowId xmlns:a16="http://schemas.microsoft.com/office/drawing/2014/main" val="3965790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586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5586" y="545473"/>
            <a:ext cx="7922259" cy="25135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2">
              <a:spcBef>
                <a:spcPts val="540"/>
              </a:spcBef>
            </a:pPr>
            <a:r>
              <a:rPr sz="1100" b="1" dirty="0" smtClean="0">
                <a:latin typeface="Times New Roman"/>
                <a:cs typeface="Times New Roman"/>
              </a:rPr>
              <a:t>5</a:t>
            </a:r>
            <a:r>
              <a:rPr sz="1100" b="1" dirty="0">
                <a:latin typeface="Times New Roman"/>
                <a:cs typeface="Times New Roman"/>
              </a:rPr>
              <a:t>.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</a:t>
            </a:r>
            <a:r>
              <a:rPr sz="1100" b="1" dirty="0">
                <a:latin typeface="Times New Roman"/>
                <a:cs typeface="Times New Roman"/>
              </a:rPr>
              <a:t> о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дополнительном </a:t>
            </a:r>
            <a:r>
              <a:rPr sz="1100" b="1" spc="-10" dirty="0">
                <a:latin typeface="Times New Roman"/>
                <a:cs typeface="Times New Roman"/>
              </a:rPr>
              <a:t>профессиональном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образовании</a:t>
            </a:r>
            <a:r>
              <a:rPr sz="1100" b="1" dirty="0">
                <a:latin typeface="Times New Roman"/>
                <a:cs typeface="Times New Roman"/>
              </a:rPr>
              <a:t> и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 err="1">
                <a:latin typeface="Times New Roman"/>
                <a:cs typeface="Times New Roman"/>
              </a:rPr>
              <a:t>профессиональном</a:t>
            </a:r>
            <a:r>
              <a:rPr sz="1100" b="1" dirty="0">
                <a:latin typeface="Times New Roman"/>
                <a:cs typeface="Times New Roman"/>
              </a:rPr>
              <a:t> </a:t>
            </a:r>
            <a:r>
              <a:rPr sz="1100" b="1" spc="-10" dirty="0" err="1" smtClean="0">
                <a:latin typeface="Times New Roman"/>
                <a:cs typeface="Times New Roman"/>
              </a:rPr>
              <a:t>обучении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850423"/>
              </p:ext>
            </p:extLst>
          </p:nvPr>
        </p:nvGraphicFramePr>
        <p:xfrm>
          <a:off x="457203" y="962025"/>
          <a:ext cx="9771377" cy="30178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36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621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7221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7945" marR="60325" indent="444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Номер строки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11125" marR="102870" indent="5778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 обучено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3)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3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94945" marR="187325" algn="ctr">
                        <a:lnSpc>
                          <a:spcPts val="1030"/>
                        </a:lnSpc>
                        <a:spcBef>
                          <a:spcPts val="91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счет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субсидии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выполнение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9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государственного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7155" marR="91440" algn="ctr">
                        <a:lnSpc>
                          <a:spcPct val="95700"/>
                        </a:lnSpc>
                        <a:spcBef>
                          <a:spcPts val="3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задания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 профессионального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5440">
                        <a:lnSpc>
                          <a:spcPts val="1055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5735" marR="73025" indent="-85725">
                        <a:lnSpc>
                          <a:spcPct val="96000"/>
                        </a:lnSpc>
                        <a:spcBef>
                          <a:spcPts val="2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направлению органов службы занятости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064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7155" marR="92075" indent="1270" algn="ctr">
                        <a:lnSpc>
                          <a:spcPct val="95900"/>
                        </a:lnSpc>
                        <a:spcBef>
                          <a:spcPts val="88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договорам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об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оказании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платных образовательных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услуг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счет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9225" marR="141605" indent="205740">
                        <a:lnSpc>
                          <a:spcPts val="1040"/>
                        </a:lnSpc>
                        <a:spcBef>
                          <a:spcPts val="2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средств физических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лиц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1239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6235" marR="83820" indent="-268605">
                        <a:lnSpc>
                          <a:spcPts val="10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предприятий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счет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работодателя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6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23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7495" marR="267970" indent="-2540" algn="ctr">
                        <a:lnSpc>
                          <a:spcPts val="1040"/>
                        </a:lnSpc>
                        <a:spcBef>
                          <a:spcPts val="3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(гр.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7)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предприятий-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944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68580" marR="187960">
                        <a:lnSpc>
                          <a:spcPts val="1030"/>
                        </a:lnSpc>
                        <a:spcBef>
                          <a:spcPts val="40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обученных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дополнительным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профессиональным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101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823">
                <a:tc>
                  <a:txBody>
                    <a:bodyPr/>
                    <a:lstStyle/>
                    <a:p>
                      <a:pPr marL="176530">
                        <a:lnSpc>
                          <a:spcPts val="102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них: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ts val="106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повышения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квалификации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 marL="176530">
                        <a:lnSpc>
                          <a:spcPts val="105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профессиональной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переподготовки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pPr marL="68580" marR="67310">
                        <a:lnSpc>
                          <a:spcPts val="1030"/>
                        </a:lnSpc>
                        <a:spcBef>
                          <a:spcPts val="55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лиц,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обученных по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программам профессионального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учета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обученных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программам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профессионального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90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4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пределах</a:t>
                      </a:r>
                      <a:r>
                        <a:rPr sz="900" spc="-3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900" spc="-4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900" spc="-3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900" spc="-3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СПО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04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355">
                <a:tc>
                  <a:txBody>
                    <a:bodyPr/>
                    <a:lstStyle/>
                    <a:p>
                      <a:pPr marL="176530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04)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ts val="100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обучающиеся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общеобразовательных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классов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05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7500" y="213783"/>
            <a:ext cx="8000999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за отчётный 2025 год.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920" y="4143229"/>
            <a:ext cx="9771377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 заполнении раздела указывается численность лиц, обученных на базе отчитывающейся ОО в отчетном периоде (то есть завершившие обучение в 2025 году).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8919" y="4640615"/>
            <a:ext cx="9771377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по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строкам 01 - 03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должны соответствовать отчёту ФСН №1-ПК за 2025 год, а по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строкам 04 – 05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отчёту ФСН №ПО за 2025 год.</a:t>
            </a:r>
            <a:endParaRPr lang="ru-RU" sz="11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3" y="5076825"/>
            <a:ext cx="9771377" cy="600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Перенести данные из 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СПО-Мониторинг за 2025/2026 </a:t>
            </a:r>
            <a:r>
              <a:rPr lang="ru-RU" sz="1100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п.2.3 </a:t>
            </a:r>
            <a:r>
              <a:rPr lang="ru-RU" sz="1100" b="0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графы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3, 14, 15, 17, 16 </a:t>
            </a:r>
            <a:r>
              <a:rPr lang="ru-RU" sz="1100" b="0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строки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01, 02, 05, 09 и 13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соответствуют в СПО-</a:t>
            </a:r>
            <a:r>
              <a:rPr lang="ru-RU" sz="1100" i="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100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графам 3 - 7 строки 01 – 05)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Останется заполнить дополнительно графу 8.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3678" y="581025"/>
            <a:ext cx="8724900" cy="41549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1072610" algn="ctr">
              <a:lnSpc>
                <a:spcPts val="1291"/>
              </a:lnSpc>
              <a:spcBef>
                <a:spcPts val="540"/>
              </a:spcBef>
            </a:pPr>
            <a:r>
              <a:rPr sz="1100" b="1" dirty="0" smtClean="0">
                <a:latin typeface="Times New Roman"/>
                <a:cs typeface="Times New Roman"/>
              </a:rPr>
              <a:t>Раздел</a:t>
            </a:r>
            <a:r>
              <a:rPr sz="1100" b="1" spc="-1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6.</a:t>
            </a:r>
            <a:r>
              <a:rPr sz="1100" b="1" spc="-10" dirty="0">
                <a:latin typeface="Times New Roman"/>
                <a:cs typeface="Times New Roman"/>
              </a:rPr>
              <a:t> Сведения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персонале</a:t>
            </a:r>
            <a:r>
              <a:rPr sz="1100" b="1" spc="-10" dirty="0">
                <a:latin typeface="Times New Roman"/>
                <a:cs typeface="Times New Roman"/>
              </a:rPr>
              <a:t> организации</a:t>
            </a:r>
            <a:endParaRPr sz="1100" dirty="0">
              <a:latin typeface="Times New Roman"/>
              <a:cs typeface="Times New Roman"/>
            </a:endParaRPr>
          </a:p>
          <a:p>
            <a:pPr marL="12702">
              <a:lnSpc>
                <a:spcPts val="1291"/>
              </a:lnSpc>
            </a:pPr>
            <a:r>
              <a:rPr sz="1100" b="1" dirty="0">
                <a:latin typeface="Times New Roman"/>
                <a:cs typeface="Times New Roman"/>
              </a:rPr>
              <a:t>6.1.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об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основном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персонале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организации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(без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учета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внешних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совместителей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и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работающих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договорам</a:t>
            </a:r>
            <a:r>
              <a:rPr sz="1100" b="1" spc="-29" dirty="0">
                <a:latin typeface="Times New Roman"/>
                <a:cs typeface="Times New Roman"/>
              </a:rPr>
              <a:t> </a:t>
            </a:r>
            <a:r>
              <a:rPr sz="1100" b="1" spc="-20" dirty="0">
                <a:latin typeface="Times New Roman"/>
                <a:cs typeface="Times New Roman"/>
              </a:rPr>
              <a:t>ГПХ</a:t>
            </a:r>
            <a:r>
              <a:rPr sz="1100" b="1" spc="-20" dirty="0" smtClean="0">
                <a:latin typeface="Times New Roman"/>
                <a:cs typeface="Times New Roman"/>
              </a:rPr>
              <a:t>)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364337"/>
              </p:ext>
            </p:extLst>
          </p:nvPr>
        </p:nvGraphicFramePr>
        <p:xfrm>
          <a:off x="457203" y="1181356"/>
          <a:ext cx="9771375" cy="44077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8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7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7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95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198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40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8426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292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3505" marR="95885" indent="4445">
                        <a:lnSpc>
                          <a:spcPts val="10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Номер строки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8740" marR="72390" indent="34925">
                        <a:lnSpc>
                          <a:spcPts val="1040"/>
                        </a:lnSpc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Всего, человек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30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6360" marR="77470" indent="-1905" algn="ctr">
                        <a:lnSpc>
                          <a:spcPct val="959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участвовали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реализации программ "Профессио- налитета"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12509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приняли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участие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конкурсе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"Мастер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года"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года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36000" marR="8128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sz="9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прошли 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(проходили)</a:t>
                      </a:r>
                      <a:r>
                        <a:rPr sz="9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дополнительным профессиональным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программам,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обеспечивающим реализацию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"Профессионалитет",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получения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производственных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11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7950" marR="100330" indent="50165">
                        <a:lnSpc>
                          <a:spcPct val="96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являются экспертами демонстра- ционного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экзамена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66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9271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отборочном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этапе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12255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регио-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нальном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этапе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73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11493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заключи-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тельном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этапе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(финал)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5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всего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marR="7175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организациях-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федеральных</a:t>
                      </a:r>
                      <a:r>
                        <a:rPr sz="900" spc="-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операторах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"Профессионалитет":</a:t>
                      </a:r>
                      <a:r>
                        <a:rPr sz="9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ИРПО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(2022,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, 2025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),</a:t>
                      </a:r>
                      <a:r>
                        <a:rPr sz="9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lang="ru-RU"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ГУП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(2023)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66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indent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11557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6667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отчетном</a:t>
                      </a:r>
                      <a:r>
                        <a:rPr sz="900" spc="5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году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8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818">
                <a:tc>
                  <a:txBody>
                    <a:bodyPr/>
                    <a:lstStyle/>
                    <a:p>
                      <a:pPr marL="68580" marR="689610">
                        <a:lnSpc>
                          <a:spcPts val="1030"/>
                        </a:lnSpc>
                        <a:spcBef>
                          <a:spcPts val="29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06,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11,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12)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927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868">
                <a:tc>
                  <a:txBody>
                    <a:bodyPr/>
                    <a:lstStyle/>
                    <a:p>
                      <a:pPr marL="176530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ts val="100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868">
                <a:tc>
                  <a:txBody>
                    <a:bodyPr/>
                    <a:lstStyle/>
                    <a:p>
                      <a:pPr marL="176530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них: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6700">
                        <a:lnSpc>
                          <a:spcPts val="99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директор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(начальник)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458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заместитель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директора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(начальника)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104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филиала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868">
                <a:tc>
                  <a:txBody>
                    <a:bodyPr/>
                    <a:lstStyle/>
                    <a:p>
                      <a:pPr marL="176530" marR="47942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работники –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07,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09,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868">
                <a:tc>
                  <a:txBody>
                    <a:bodyPr/>
                    <a:lstStyle/>
                    <a:p>
                      <a:pPr marL="176530">
                        <a:lnSpc>
                          <a:spcPts val="10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ts val="1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преподаватели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286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868">
                <a:tc>
                  <a:txBody>
                    <a:bodyPr/>
                    <a:lstStyle/>
                    <a:p>
                      <a:pPr marL="176530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них: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6700">
                        <a:lnSpc>
                          <a:spcPts val="100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цикла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458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мастера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производственного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9458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прочие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педагогические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9458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учебно-вспомогательный</a:t>
                      </a:r>
                      <a:r>
                        <a:rPr sz="900" spc="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412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9458"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17500" y="213783"/>
            <a:ext cx="6781799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по состоянию на 01.10.2025 с учётом отдельных оговорок.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3" y="5773957"/>
            <a:ext cx="1755910" cy="10064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Данные в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графе 3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 численности и структуре работников организации должны соответствовать данным в </a:t>
            </a:r>
            <a:r>
              <a:rPr lang="ru-RU" sz="11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СПО-1 2025.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4703" y="5773957"/>
            <a:ext cx="2137632" cy="11587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dirty="0" smtClean="0"/>
              <a:t>В </a:t>
            </a:r>
            <a:r>
              <a:rPr lang="ru-RU" sz="1100" b="1" dirty="0" smtClean="0">
                <a:solidFill>
                  <a:srgbClr val="7030A0"/>
                </a:solidFill>
              </a:rPr>
              <a:t>графе 4</a:t>
            </a:r>
            <a:r>
              <a:rPr lang="ru-RU" sz="1100" dirty="0" smtClean="0"/>
              <a:t> учитываются педагогические работники, </a:t>
            </a:r>
            <a:r>
              <a:rPr lang="ru-RU" sz="1100" dirty="0"/>
              <a:t>принимавшие участие в реализации программ «</a:t>
            </a:r>
            <a:r>
              <a:rPr lang="ru-RU" sz="1100" dirty="0" err="1"/>
              <a:t>Профессионалитета</a:t>
            </a:r>
            <a:r>
              <a:rPr lang="ru-RU" sz="1100" dirty="0"/>
              <a:t>» </a:t>
            </a:r>
            <a:r>
              <a:rPr lang="ru-RU" sz="1100" b="1" dirty="0"/>
              <a:t>в период с 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01.10.2024 по 30.09.2025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41900" y="5783218"/>
            <a:ext cx="2258777" cy="14634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dirty="0" smtClean="0"/>
              <a:t>В </a:t>
            </a:r>
            <a:r>
              <a:rPr lang="ru-RU" sz="1100" b="1" dirty="0" smtClean="0">
                <a:solidFill>
                  <a:srgbClr val="7030A0"/>
                </a:solidFill>
              </a:rPr>
              <a:t>графах 5 - 7</a:t>
            </a:r>
            <a:r>
              <a:rPr lang="ru-RU" sz="1100" dirty="0" smtClean="0"/>
              <a:t> учитываются </a:t>
            </a:r>
            <a:r>
              <a:rPr lang="ru-RU" sz="1100" dirty="0"/>
              <a:t>лица, принимавшие участие в конкурсе «Мастер года» </a:t>
            </a:r>
            <a:r>
              <a:rPr lang="ru-RU" sz="1100" b="1" dirty="0" smtClean="0"/>
              <a:t>отчетного 2025 года</a:t>
            </a:r>
            <a:r>
              <a:rPr lang="ru-RU" sz="1100" dirty="0" smtClean="0"/>
              <a:t>, </a:t>
            </a:r>
            <a:r>
              <a:rPr lang="ru-RU" sz="1100" dirty="0"/>
              <a:t>при этом если финал конкурса был проведен после 1 октября отчетного года, то указываются данные на дату проведения финала</a:t>
            </a:r>
            <a:r>
              <a:rPr lang="ru-RU" sz="1100" dirty="0" smtClean="0"/>
              <a:t>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41122" y="5783218"/>
            <a:ext cx="1310778" cy="11587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dirty="0" smtClean="0"/>
              <a:t>В </a:t>
            </a:r>
            <a:r>
              <a:rPr lang="ru-RU" sz="1100" b="1" dirty="0" smtClean="0">
                <a:solidFill>
                  <a:srgbClr val="7030A0"/>
                </a:solidFill>
              </a:rPr>
              <a:t>графах 8, 9</a:t>
            </a:r>
            <a:r>
              <a:rPr lang="ru-RU" sz="1100" dirty="0" smtClean="0"/>
              <a:t> учитываются работники, </a:t>
            </a:r>
            <a:r>
              <a:rPr lang="ru-RU" sz="1100" b="1" dirty="0"/>
              <a:t>завершившие освоение ДПП не позднее </a:t>
            </a:r>
            <a:r>
              <a:rPr lang="ru-RU" sz="1100" b="1" dirty="0" smtClean="0"/>
              <a:t>31.12.2025</a:t>
            </a:r>
            <a:endParaRPr lang="ru-RU" sz="11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25949" y="3126708"/>
            <a:ext cx="4730751" cy="2446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графах 4–11 </a:t>
            </a:r>
            <a:r>
              <a:rPr lang="ru-RU" sz="110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учитываются только 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работники, учтённые в графе 3.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60900" y="3570073"/>
            <a:ext cx="5257800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графах 8–10 </a:t>
            </a:r>
            <a:r>
              <a:rPr lang="ru-RU" sz="110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 учитываются 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работники, прошедшие обучение по ДПП в рамках ФП «</a:t>
            </a:r>
            <a:r>
              <a:rPr lang="ru-RU" sz="1100" b="0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 для директоров, заместителей директора и специалистов по воспитательной работе в системе СПО, реализуемым ВДЦ «Смена» (они учитываются в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строке 17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100" y="352425"/>
            <a:ext cx="14478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2">
              <a:spcBef>
                <a:spcPts val="101"/>
              </a:spcBef>
            </a:pPr>
            <a:r>
              <a:rPr sz="1200" spc="-10" dirty="0">
                <a:latin typeface="Times New Roman"/>
                <a:cs typeface="Times New Roman"/>
              </a:rPr>
              <a:t>Продолжение</a:t>
            </a:r>
            <a:r>
              <a:rPr sz="1200" spc="29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6.1</a:t>
            </a:r>
            <a:endParaRPr sz="120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018493"/>
              </p:ext>
            </p:extLst>
          </p:nvPr>
        </p:nvGraphicFramePr>
        <p:xfrm>
          <a:off x="469900" y="585135"/>
          <a:ext cx="9777730" cy="59617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8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97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4320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4737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3505" marR="95885" indent="444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Номер строки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8740" marR="72390" indent="3492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Всего, человек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3)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3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85090" marR="78740" indent="1270" algn="ctr">
                        <a:lnSpc>
                          <a:spcPct val="959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участвовали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реализации программ "Профессио- налитета"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81330" marR="79375" indent="-39687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приняли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участие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конкурсе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"Мастер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года"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отчетного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года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985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6360" marR="81280" indent="-635" algn="ctr">
                        <a:lnSpc>
                          <a:spcPct val="958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прошли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(проходили)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дополнительным профессиональным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программам,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обеспечивающим реализацию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"Профессионалитет",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получения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производственных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7950" marR="100330" indent="5016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являются экспертами демонстра- ционного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ts val="102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экзамена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0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9271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отборочном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этапе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7874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регио-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нальном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этапе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000" marR="11493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заключи-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тельном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этапе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(финал)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03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1366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71755" indent="2540" algn="ctr">
                        <a:lnSpc>
                          <a:spcPct val="95900"/>
                        </a:lnSpc>
                        <a:spcBef>
                          <a:spcPts val="2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8)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организациях-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федеральных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операторах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"Профессионалитет":</a:t>
                      </a:r>
                      <a:r>
                        <a:rPr sz="9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ИРПО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(2022,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. 2025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),</a:t>
                      </a:r>
                      <a:r>
                        <a:rPr sz="9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lang="ru-RU"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ГУП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(2023)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189" marR="115570" indent="-2540" algn="ctr">
                        <a:lnSpc>
                          <a:spcPts val="930"/>
                        </a:lnSpc>
                        <a:spcBef>
                          <a:spcPts val="49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9)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4295" marR="66675" algn="ctr">
                        <a:lnSpc>
                          <a:spcPts val="910"/>
                        </a:lnSpc>
                        <a:spcBef>
                          <a:spcPts val="1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отчетном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8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5020">
                <a:tc>
                  <a:txBody>
                    <a:bodyPr/>
                    <a:lstStyle/>
                    <a:p>
                      <a:pPr marL="68580" marR="85090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Из общей</a:t>
                      </a:r>
                      <a:r>
                        <a:rPr sz="9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преподавателей профессионального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учебного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цикла</a:t>
                      </a:r>
                      <a:r>
                        <a:rPr sz="9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мастеров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производственного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обучения</a:t>
                      </a:r>
                      <a:r>
                        <a:rPr sz="9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(сумма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стр.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08,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09):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76530" marR="243204" indent="7620">
                        <a:lnSpc>
                          <a:spcPts val="1030"/>
                        </a:lnSpc>
                      </a:pP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имеют</a:t>
                      </a:r>
                      <a:r>
                        <a:rPr sz="900" b="0" spc="-3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опыт</a:t>
                      </a:r>
                      <a:r>
                        <a:rPr sz="900" b="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900" b="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b="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предприятиях</a:t>
                      </a:r>
                      <a:r>
                        <a:rPr sz="900" b="0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spc="-5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организациях</a:t>
                      </a:r>
                      <a:r>
                        <a:rPr sz="900" b="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не менее</a:t>
                      </a:r>
                      <a:r>
                        <a:rPr sz="900" b="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b="0" spc="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лет</a:t>
                      </a:r>
                      <a:endParaRPr sz="900" b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3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033">
                <a:tc>
                  <a:txBody>
                    <a:bodyPr/>
                    <a:lstStyle/>
                    <a:p>
                      <a:pPr marL="176530" marR="208279" algn="just">
                        <a:lnSpc>
                          <a:spcPts val="103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в форме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стажировки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предприятиях</a:t>
                      </a:r>
                      <a:r>
                        <a:rPr sz="900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организациях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3-х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последних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лет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355">
                <a:tc>
                  <a:txBody>
                    <a:bodyPr/>
                    <a:lstStyle/>
                    <a:p>
                      <a:pPr marL="266700" marR="516255">
                        <a:lnSpc>
                          <a:spcPts val="10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14)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предприятиях-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участниках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112">
                <a:tc>
                  <a:txBody>
                    <a:bodyPr/>
                    <a:lstStyle/>
                    <a:p>
                      <a:pPr marL="176530" marR="177165" indent="-108585">
                        <a:lnSpc>
                          <a:spcPts val="1030"/>
                        </a:lnSpc>
                        <a:spcBef>
                          <a:spcPts val="4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общей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(стр.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01):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работники,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ответственные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за</a:t>
                      </a:r>
                      <a:endParaRPr sz="900" b="1" dirty="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ts val="955"/>
                        </a:lnSpc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воспитание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endParaRPr sz="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5655">
                <a:tc>
                  <a:txBody>
                    <a:bodyPr/>
                    <a:lstStyle/>
                    <a:p>
                      <a:pPr marL="266700" marR="113030">
                        <a:lnSpc>
                          <a:spcPct val="958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16)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(проходили)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дополнительным профессиональным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программам 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рамках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директоров, заместителей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директоров и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специалистов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воспитательной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работе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системе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17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marL="68580" marR="207645">
                        <a:lnSpc>
                          <a:spcPct val="95800"/>
                        </a:lnSpc>
                        <a:spcBef>
                          <a:spcPts val="1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работники,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являющиеся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победителями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 призерами</a:t>
                      </a:r>
                      <a:r>
                        <a:rPr sz="9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конкурсов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профессионального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мастерства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любого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года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(региональный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уровень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выше):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"Профессионалы",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"Молодые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профессионалы",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"Абилимпикс",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ts val="96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АртМастерс,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Чемпионат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высоких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технологий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 marL="266700" marR="66675">
                        <a:lnSpc>
                          <a:spcPct val="962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18)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трудоустроены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образовательную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организацию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>
                          <a:latin typeface="Times New Roman"/>
                          <a:cs typeface="Times New Roman"/>
                        </a:rPr>
                        <a:t>октября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err="1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8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8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517900" y="4695825"/>
            <a:ext cx="6477000" cy="397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строке 17 </a:t>
            </a:r>
            <a:r>
              <a:rPr lang="ru-RU" sz="110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учитывается только 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МДЦ «Артек» (до 2023 г.), ВДЦ «Смена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завершившееся не позднее 31.12.2025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17900" y="6219825"/>
            <a:ext cx="6477000" cy="2446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Строка 19 </a:t>
            </a:r>
            <a:r>
              <a:rPr lang="ru-RU" sz="110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соответствует </a:t>
            </a:r>
            <a:r>
              <a:rPr lang="ru-RU" sz="1100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сроке 46 п.3.1.1 (Справка 8) СПО-Мониторинг за 2025/2026 </a:t>
            </a:r>
            <a:r>
              <a:rPr lang="ru-RU" sz="1100" i="0" dirty="0" err="1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100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36900" y="539288"/>
            <a:ext cx="4272915" cy="25135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2">
              <a:spcBef>
                <a:spcPts val="540"/>
              </a:spcBef>
            </a:pPr>
            <a:r>
              <a:rPr sz="1100" b="1" dirty="0" smtClean="0">
                <a:latin typeface="Times New Roman"/>
                <a:cs typeface="Times New Roman"/>
              </a:rPr>
              <a:t>6.2</a:t>
            </a:r>
            <a:r>
              <a:rPr sz="1100" b="1" dirty="0">
                <a:latin typeface="Times New Roman"/>
                <a:cs typeface="Times New Roman"/>
              </a:rPr>
              <a:t>.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работниках</a:t>
            </a:r>
            <a:r>
              <a:rPr sz="1100" b="1" spc="-10" dirty="0">
                <a:latin typeface="Times New Roman"/>
                <a:cs typeface="Times New Roman"/>
              </a:rPr>
              <a:t> организации </a:t>
            </a:r>
            <a:r>
              <a:rPr sz="1100" b="1" dirty="0">
                <a:latin typeface="Times New Roman"/>
                <a:cs typeface="Times New Roman"/>
              </a:rPr>
              <a:t>–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внешних</a:t>
            </a:r>
            <a:r>
              <a:rPr sz="1100" b="1" spc="-10" dirty="0">
                <a:latin typeface="Times New Roman"/>
                <a:cs typeface="Times New Roman"/>
              </a:rPr>
              <a:t> совместителях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285708"/>
              </p:ext>
            </p:extLst>
          </p:nvPr>
        </p:nvGraphicFramePr>
        <p:xfrm>
          <a:off x="457203" y="885825"/>
          <a:ext cx="9812021" cy="47767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5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0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1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14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6300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4300" marR="107950" indent="5715">
                        <a:lnSpc>
                          <a:spcPts val="10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Номер строки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77470" marR="72390" indent="36195">
                        <a:lnSpc>
                          <a:spcPts val="1040"/>
                        </a:lnSpc>
                      </a:pPr>
                      <a:r>
                        <a:rPr sz="900" spc="-1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Всего, человек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3)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62330" marR="112395" indent="-744220">
                        <a:lnSpc>
                          <a:spcPts val="10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3 -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эксперты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демонстрационного экзамена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19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9525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участвовали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оналитета"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6985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 err="1">
                          <a:latin typeface="Times New Roman"/>
                          <a:cs typeface="Times New Roman"/>
                        </a:rPr>
                        <a:t>являются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работ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никами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предпри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ятий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организа</a:t>
                      </a: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ций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7302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err="1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spc="-5" dirty="0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скл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900" spc="5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spc="0" baseline="0" dirty="0" err="1" smtClean="0">
                          <a:latin typeface="Times New Roman"/>
                          <a:cs typeface="Times New Roman"/>
                        </a:rPr>
                        <a:t>бразователь</a:t>
                      </a:r>
                      <a:r>
                        <a:rPr lang="en-US" sz="900" spc="0" baseline="0" dirty="0" err="1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0" baseline="0" dirty="0" err="1" smtClean="0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х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организаций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12890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5)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ра-</a:t>
                      </a:r>
                      <a:r>
                        <a:rPr sz="900" spc="5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ботниками</a:t>
                      </a:r>
                      <a:endParaRPr sz="9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6000" marR="9969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предприятий-</a:t>
                      </a:r>
                      <a:r>
                        <a:rPr sz="900" spc="5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900" spc="5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12395" marR="106045" algn="ctr">
                        <a:lnSpc>
                          <a:spcPct val="95900"/>
                        </a:lnSpc>
                        <a:spcBef>
                          <a:spcPts val="200"/>
                        </a:spcBef>
                      </a:pPr>
                      <a:r>
                        <a:rPr sz="9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гр. 6</a:t>
                      </a:r>
                      <a:r>
                        <a:rPr sz="900" b="1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(проходили)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ДПП,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обеспечивающим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реализацию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"Профессионалитет",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получения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7112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 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10)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предприятий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(за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исключением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организаций)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64769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ра-</a:t>
                      </a:r>
                      <a:r>
                        <a:rPr sz="900" spc="5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ботники</a:t>
                      </a:r>
                      <a:r>
                        <a:rPr sz="9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5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приятий-участ</a:t>
                      </a:r>
                      <a:r>
                        <a:rPr sz="900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ников</a:t>
                      </a:r>
                      <a:r>
                        <a:rPr sz="900" spc="-1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553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295" marR="68580" indent="1270" algn="ctr">
                        <a:lnSpc>
                          <a:spcPct val="96000"/>
                        </a:lnSpc>
                        <a:spcBef>
                          <a:spcPts val="2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7)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организациях-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федеральных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операторах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"Профессионалитет":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ДПО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ИРПО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(2022,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, 2025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),</a:t>
                      </a:r>
                      <a:r>
                        <a:rPr sz="9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 smtClean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lang="ru-RU" sz="9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ГУП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(2023)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4295" marR="66040" indent="-1905" algn="ctr">
                        <a:lnSpc>
                          <a:spcPct val="958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8)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-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отчет-</a:t>
                      </a:r>
                      <a:r>
                        <a:rPr sz="900" b="1" spc="5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ном</a:t>
                      </a:r>
                      <a:r>
                        <a:rPr sz="900" b="1" spc="-2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году</a:t>
                      </a:r>
                      <a:endParaRPr sz="9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solidFill>
                            <a:srgbClr val="7030A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900" dirty="0">
                        <a:solidFill>
                          <a:srgbClr val="7030A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9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116">
                <a:tc>
                  <a:txBody>
                    <a:bodyPr/>
                    <a:lstStyle/>
                    <a:p>
                      <a:pPr marL="68580" marR="127000">
                        <a:lnSpc>
                          <a:spcPts val="1040"/>
                        </a:lnSpc>
                        <a:spcBef>
                          <a:spcPts val="3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02,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03,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08,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09)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17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007">
                <a:tc>
                  <a:txBody>
                    <a:bodyPr/>
                    <a:lstStyle/>
                    <a:p>
                      <a:pPr marL="176530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ts val="99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руководящие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755">
                <a:tc>
                  <a:txBody>
                    <a:bodyPr/>
                    <a:lstStyle/>
                    <a:p>
                      <a:pPr marL="176530" marR="13843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работники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всего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(сумма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строк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04,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06,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07)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007">
                <a:tc>
                  <a:txBody>
                    <a:bodyPr/>
                    <a:lstStyle/>
                    <a:p>
                      <a:pPr marL="176530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6530">
                        <a:lnSpc>
                          <a:spcPts val="100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преподаватели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511">
                <a:tc>
                  <a:txBody>
                    <a:bodyPr/>
                    <a:lstStyle/>
                    <a:p>
                      <a:pPr marL="266700">
                        <a:lnSpc>
                          <a:spcPts val="1019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них: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6700" marR="6286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9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учебного цикла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515">
                <a:tc>
                  <a:txBody>
                    <a:bodyPr/>
                    <a:lstStyle/>
                    <a:p>
                      <a:pPr marL="266700" marR="151130">
                        <a:lnSpc>
                          <a:spcPts val="10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мастера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производственного обучения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007">
                <a:tc>
                  <a:txBody>
                    <a:bodyPr/>
                    <a:lstStyle/>
                    <a:p>
                      <a:pPr marL="266700" marR="368935">
                        <a:lnSpc>
                          <a:spcPts val="104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прочие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педагогические работники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007">
                <a:tc>
                  <a:txBody>
                    <a:bodyPr/>
                    <a:lstStyle/>
                    <a:p>
                      <a:pPr marL="180000" marR="26352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учебно-вспомогательный персонал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2831">
                <a:tc>
                  <a:txBody>
                    <a:bodyPr/>
                    <a:lstStyle/>
                    <a:p>
                      <a:pPr marL="179388" indent="-179388" algn="ctr">
                        <a:lnSpc>
                          <a:spcPts val="105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обслуживающий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персонал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57202" y="5773957"/>
            <a:ext cx="9004297" cy="2446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Данные в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графе 3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 численности и структуре работников организации должны соответствовать данным в </a:t>
            </a:r>
            <a:r>
              <a:rPr lang="ru-RU" sz="11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СПО-1 2025.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7500" y="213783"/>
            <a:ext cx="6781799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по состоянию на 01.10.2025 с учётом отдельных оговорок.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5977" y="6167755"/>
            <a:ext cx="9026746" cy="2446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ru-RU" sz="1100" dirty="0" smtClean="0"/>
              <a:t>Требования в части обучения по ДПП (</a:t>
            </a:r>
            <a:r>
              <a:rPr lang="ru-RU" sz="1100" dirty="0" smtClean="0">
                <a:solidFill>
                  <a:srgbClr val="7030A0"/>
                </a:solidFill>
              </a:rPr>
              <a:t>графы 7 – 9</a:t>
            </a:r>
            <a:r>
              <a:rPr lang="ru-RU" sz="1100" dirty="0" smtClean="0"/>
              <a:t>) совпадают с требованиями по заполнению подраздела 6.1.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56100" y="3933825"/>
            <a:ext cx="1601677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Гр.5, 6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заполнить качественно по </a:t>
            </a:r>
            <a:r>
              <a:rPr lang="ru-RU" sz="11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пед.работникам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RU" sz="110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строки 03–07</a:t>
            </a:r>
            <a:r>
              <a:rPr lang="ru-RU" sz="11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8829" y="286350"/>
            <a:ext cx="149860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2">
              <a:spcBef>
                <a:spcPts val="101"/>
              </a:spcBef>
            </a:pPr>
            <a:r>
              <a:rPr sz="1050" spc="-10" dirty="0">
                <a:latin typeface="Times New Roman"/>
                <a:cs typeface="Times New Roman"/>
              </a:rPr>
              <a:t>Продолжение</a:t>
            </a:r>
            <a:r>
              <a:rPr sz="1050" spc="29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6.2</a:t>
            </a:r>
            <a:endParaRPr sz="105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785523"/>
              </p:ext>
            </p:extLst>
          </p:nvPr>
        </p:nvGraphicFramePr>
        <p:xfrm>
          <a:off x="528829" y="578854"/>
          <a:ext cx="9812652" cy="5262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7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0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11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97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14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6935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3114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3505" marR="97155" indent="571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Номер строки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7470" marR="72390" indent="36195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Всего, человек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3)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862330" marR="112395" indent="-744220">
                        <a:lnSpc>
                          <a:spcPts val="104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3 -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эксперты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демонстрационного экзамена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9525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участвовали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оналитета"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6985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являются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err="1">
                          <a:latin typeface="Times New Roman"/>
                          <a:cs typeface="Times New Roman"/>
                        </a:rPr>
                        <a:t>никами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предпри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ятий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организа</a:t>
                      </a: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ций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7302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err="1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исключе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нием</a:t>
                      </a:r>
                      <a:r>
                        <a:rPr sz="900" spc="5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lang="ru-RU" sz="900" spc="-1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зовательных</a:t>
                      </a:r>
                      <a:r>
                        <a:rPr sz="900" spc="5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организаций)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12890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5)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ра-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ботниками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99695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предприятий-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12395" marR="106045" algn="ctr">
                        <a:lnSpc>
                          <a:spcPct val="95900"/>
                        </a:lnSpc>
                        <a:spcBef>
                          <a:spcPts val="18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 6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(проходили)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ДПП,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обеспечивающим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реализацию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"Профессионалитет",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том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получения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234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6604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 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10)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err="1">
                          <a:latin typeface="Times New Roman"/>
                          <a:cs typeface="Times New Roman"/>
                        </a:rPr>
                        <a:t>работники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приятий</a:t>
                      </a:r>
                      <a:r>
                        <a:rPr sz="9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орга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низаций</a:t>
                      </a:r>
                      <a:r>
                        <a:rPr sz="9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err="1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 err="1" smtClean="0">
                          <a:latin typeface="Times New Roman"/>
                          <a:cs typeface="Times New Roman"/>
                        </a:rPr>
                        <a:t>ис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ключением</a:t>
                      </a:r>
                      <a:r>
                        <a:rPr sz="900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обра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зова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тельных</a:t>
                      </a:r>
                      <a:r>
                        <a:rPr sz="900" spc="-3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ор-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ганизаций)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36000" marR="64769" indent="0"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ра-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ботники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>
                          <a:latin typeface="Times New Roman"/>
                          <a:cs typeface="Times New Roman"/>
                        </a:rPr>
                        <a:t>пред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приятий-участ</a:t>
                      </a: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ников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04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295" marR="68580" indent="1270" algn="ctr">
                        <a:lnSpc>
                          <a:spcPct val="95800"/>
                        </a:lnSpc>
                        <a:spcBef>
                          <a:spcPts val="2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7)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организациях-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федеральных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операторах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"Профессионалитет":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ДПО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ИРПО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(2022,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2024),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 smtClean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lang="ru-RU" sz="900" spc="-2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ГУП</a:t>
                      </a:r>
                      <a:r>
                        <a:rPr sz="900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(2023)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4295" marR="66040" indent="-1905" algn="ctr">
                        <a:lnSpc>
                          <a:spcPct val="958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8)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отчет-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ном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году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968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 marL="68580">
                        <a:lnSpc>
                          <a:spcPts val="97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 общей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численности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работни-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0" grid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0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355">
                <a:tc>
                  <a:txBody>
                    <a:bodyPr/>
                    <a:lstStyle/>
                    <a:p>
                      <a:pPr marL="68580">
                        <a:lnSpc>
                          <a:spcPts val="97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ков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01):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84150">
                        <a:lnSpc>
                          <a:spcPts val="994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являлись</a:t>
                      </a:r>
                      <a:r>
                        <a:rPr sz="900" spc="-5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наставниками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080">
                <a:tc>
                  <a:txBody>
                    <a:bodyPr/>
                    <a:lstStyle/>
                    <a:p>
                      <a:pPr marL="176530">
                        <a:lnSpc>
                          <a:spcPts val="94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обучающихся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 marL="266700">
                        <a:lnSpc>
                          <a:spcPts val="9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10)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работники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444">
                <a:tc>
                  <a:txBody>
                    <a:bodyPr/>
                    <a:lstStyle/>
                    <a:p>
                      <a:pPr marL="266700">
                        <a:lnSpc>
                          <a:spcPts val="9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предприятий-участников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4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2080">
                <a:tc>
                  <a:txBody>
                    <a:bodyPr/>
                    <a:lstStyle/>
                    <a:p>
                      <a:pPr marL="266700">
                        <a:lnSpc>
                          <a:spcPts val="9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6525">
                <a:tc>
                  <a:txBody>
                    <a:bodyPr/>
                    <a:lstStyle/>
                    <a:p>
                      <a:pPr marL="280988" indent="-101600">
                        <a:lnSpc>
                          <a:spcPts val="975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работники,</a:t>
                      </a:r>
                      <a:r>
                        <a:rPr sz="900" spc="-5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являющиеся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 marL="172085">
                        <a:lnSpc>
                          <a:spcPts val="930"/>
                        </a:lnSpc>
                      </a:pP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победителями</a:t>
                      </a: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или</a:t>
                      </a:r>
                      <a:r>
                        <a:rPr sz="900" spc="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призерами</a:t>
                      </a:r>
                      <a:endParaRPr sz="9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1444">
                <a:tc>
                  <a:txBody>
                    <a:bodyPr/>
                    <a:lstStyle/>
                    <a:p>
                      <a:pPr marL="172085">
                        <a:lnSpc>
                          <a:spcPts val="940"/>
                        </a:lnSpc>
                      </a:pPr>
                      <a:r>
                        <a:rPr sz="9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конкурсов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1444">
                <a:tc>
                  <a:txBody>
                    <a:bodyPr/>
                    <a:lstStyle/>
                    <a:p>
                      <a:pPr marL="172085">
                        <a:lnSpc>
                          <a:spcPts val="94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мастерства</a:t>
                      </a:r>
                      <a:r>
                        <a:rPr sz="9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любого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года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9355">
                <a:tc>
                  <a:txBody>
                    <a:bodyPr/>
                    <a:lstStyle/>
                    <a:p>
                      <a:pPr marL="172085">
                        <a:lnSpc>
                          <a:spcPts val="97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(региональный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уровень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ts val="99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выше):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"Профессионалы",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1444">
                <a:tc>
                  <a:txBody>
                    <a:bodyPr/>
                    <a:lstStyle/>
                    <a:p>
                      <a:pPr marL="172085">
                        <a:lnSpc>
                          <a:spcPts val="94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"Молодые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профессионалы",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1444">
                <a:tc>
                  <a:txBody>
                    <a:bodyPr/>
                    <a:lstStyle/>
                    <a:p>
                      <a:pPr marL="172085">
                        <a:lnSpc>
                          <a:spcPts val="9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"Абилимпикс",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АртМастерс,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 marL="172085">
                        <a:lnSpc>
                          <a:spcPts val="9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Чемпионат</a:t>
                      </a:r>
                      <a:r>
                        <a:rPr sz="9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высоких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1444">
                <a:tc>
                  <a:txBody>
                    <a:bodyPr/>
                    <a:lstStyle/>
                    <a:p>
                      <a:pPr marL="172085">
                        <a:lnSpc>
                          <a:spcPts val="93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технологий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796">
                <a:tc>
                  <a:txBody>
                    <a:bodyPr/>
                    <a:lstStyle/>
                    <a:p>
                      <a:pPr marL="263525">
                        <a:lnSpc>
                          <a:spcPts val="99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12)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 marL="263525">
                        <a:lnSpc>
                          <a:spcPts val="9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трудоустроены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 marL="263525">
                        <a:lnSpc>
                          <a:spcPts val="9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образовательную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93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13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1444">
                <a:tc>
                  <a:txBody>
                    <a:bodyPr/>
                    <a:lstStyle/>
                    <a:p>
                      <a:pPr marL="263525">
                        <a:lnSpc>
                          <a:spcPts val="94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организацию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октября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2080">
                <a:tc>
                  <a:txBody>
                    <a:bodyPr/>
                    <a:lstStyle/>
                    <a:p>
                      <a:pPr marL="263525">
                        <a:lnSpc>
                          <a:spcPts val="94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2023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28829" y="6070645"/>
            <a:ext cx="7692390" cy="85151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729044" marR="5080" indent="-716978">
              <a:lnSpc>
                <a:spcPts val="1050"/>
              </a:lnSpc>
              <a:spcBef>
                <a:spcPts val="160"/>
              </a:spcBef>
              <a:tabLst>
                <a:tab pos="729044" algn="l"/>
              </a:tabLst>
            </a:pPr>
            <a:r>
              <a:rPr sz="900" b="1" dirty="0">
                <a:latin typeface="Times New Roman"/>
                <a:cs typeface="Times New Roman"/>
              </a:rPr>
              <a:t>Справка</a:t>
            </a:r>
            <a:r>
              <a:rPr sz="900" b="1" spc="-15" dirty="0">
                <a:latin typeface="Times New Roman"/>
                <a:cs typeface="Times New Roman"/>
              </a:rPr>
              <a:t> </a:t>
            </a:r>
            <a:r>
              <a:rPr sz="900" b="1" spc="-25" dirty="0">
                <a:latin typeface="Times New Roman"/>
                <a:cs typeface="Times New Roman"/>
              </a:rPr>
              <a:t>2.</a:t>
            </a:r>
            <a:r>
              <a:rPr sz="900" b="1" dirty="0">
                <a:latin typeface="Times New Roman"/>
                <a:cs typeface="Times New Roman"/>
              </a:rPr>
              <a:t>	</a:t>
            </a:r>
            <a:r>
              <a:rPr sz="900" spc="-10" dirty="0">
                <a:latin typeface="Times New Roman"/>
                <a:cs typeface="Times New Roman"/>
              </a:rPr>
              <a:t>Численность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работников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предприятий-участников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кластера,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участвовавших</a:t>
            </a:r>
            <a:r>
              <a:rPr sz="900" spc="-6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в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-10" dirty="0">
                <a:latin typeface="Times New Roman"/>
                <a:cs typeface="Times New Roman"/>
              </a:rPr>
              <a:t>реализации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образовательных</a:t>
            </a:r>
            <a:r>
              <a:rPr sz="900" spc="-6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программ</a:t>
            </a:r>
            <a:r>
              <a:rPr sz="900" spc="-6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СПО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b="1" dirty="0" smtClean="0">
                <a:latin typeface="Times New Roman"/>
                <a:cs typeface="Times New Roman"/>
              </a:rPr>
              <a:t>в</a:t>
            </a:r>
            <a:r>
              <a:rPr sz="900" b="1" spc="-15" dirty="0" smtClean="0">
                <a:latin typeface="Times New Roman"/>
                <a:cs typeface="Times New Roman"/>
              </a:rPr>
              <a:t> </a:t>
            </a:r>
            <a:r>
              <a:rPr sz="900" b="1" dirty="0" err="1" smtClean="0">
                <a:latin typeface="Times New Roman"/>
                <a:cs typeface="Times New Roman"/>
              </a:rPr>
              <a:t>рамках</a:t>
            </a:r>
            <a:r>
              <a:rPr sz="900" b="1" spc="25" dirty="0" smtClean="0">
                <a:latin typeface="Times New Roman"/>
                <a:cs typeface="Times New Roman"/>
              </a:rPr>
              <a:t> </a:t>
            </a:r>
            <a:r>
              <a:rPr sz="900" b="1" spc="-10" dirty="0" err="1" smtClean="0">
                <a:latin typeface="Times New Roman"/>
                <a:cs typeface="Times New Roman"/>
              </a:rPr>
              <a:t>договора</a:t>
            </a:r>
            <a:r>
              <a:rPr sz="900" b="1" spc="-10" dirty="0" smtClean="0">
                <a:latin typeface="Times New Roman"/>
                <a:cs typeface="Times New Roman"/>
              </a:rPr>
              <a:t> </a:t>
            </a:r>
            <a:r>
              <a:rPr sz="900" b="1" spc="-10" dirty="0" err="1" smtClean="0">
                <a:latin typeface="Times New Roman"/>
                <a:cs typeface="Times New Roman"/>
              </a:rPr>
              <a:t>гражданско-</a:t>
            </a:r>
            <a:r>
              <a:rPr sz="900" b="1" dirty="0" err="1" smtClean="0">
                <a:latin typeface="Times New Roman"/>
                <a:cs typeface="Times New Roman"/>
              </a:rPr>
              <a:t>правового</a:t>
            </a:r>
            <a:r>
              <a:rPr sz="900" b="1" spc="-15" dirty="0" smtClean="0">
                <a:latin typeface="Times New Roman"/>
                <a:cs typeface="Times New Roman"/>
              </a:rPr>
              <a:t> </a:t>
            </a:r>
            <a:r>
              <a:rPr sz="900" b="1" dirty="0" err="1" smtClean="0">
                <a:latin typeface="Times New Roman"/>
                <a:cs typeface="Times New Roman"/>
              </a:rPr>
              <a:t>характера</a:t>
            </a:r>
            <a:r>
              <a:rPr sz="900" b="1" spc="-15" dirty="0" smtClean="0">
                <a:latin typeface="Times New Roman"/>
                <a:cs typeface="Times New Roman"/>
              </a:rPr>
              <a:t> </a:t>
            </a:r>
            <a:r>
              <a:rPr lang="ru-RU" sz="900" b="0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(в </a:t>
            </a:r>
            <a:r>
              <a:rPr lang="ru-RU" sz="900" b="0" i="0" dirty="0" err="1" smtClean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900" b="0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члены государственной экзаменационной комиссии и эксперты демонстрационного экзамена)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9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900" b="1" spc="-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октября</a:t>
            </a:r>
            <a:r>
              <a:rPr sz="9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202</a:t>
            </a:r>
            <a:r>
              <a:rPr lang="ru-RU"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sz="900" b="1" spc="-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г.</a:t>
            </a:r>
            <a:r>
              <a:rPr sz="900" b="1" spc="-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по</a:t>
            </a:r>
            <a:r>
              <a:rPr sz="9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30</a:t>
            </a:r>
            <a:r>
              <a:rPr sz="900" b="1" spc="-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9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202</a:t>
            </a:r>
            <a:r>
              <a:rPr lang="ru-RU"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5</a:t>
            </a:r>
            <a:r>
              <a:rPr sz="900" b="1" spc="-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г.</a:t>
            </a:r>
            <a:r>
              <a:rPr sz="900" b="1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900" dirty="0" smtClean="0">
                <a:latin typeface="Times New Roman"/>
                <a:cs typeface="Times New Roman"/>
              </a:rPr>
              <a:t>- </a:t>
            </a:r>
            <a:r>
              <a:rPr sz="900" spc="-10" dirty="0">
                <a:latin typeface="Times New Roman"/>
                <a:cs typeface="Times New Roman"/>
              </a:rPr>
              <a:t>всего</a:t>
            </a:r>
            <a:endParaRPr sz="900" dirty="0">
              <a:latin typeface="Times New Roman"/>
              <a:cs typeface="Times New Roman"/>
            </a:endParaRPr>
          </a:p>
          <a:p>
            <a:pPr marL="838908">
              <a:lnSpc>
                <a:spcPts val="1019"/>
              </a:lnSpc>
            </a:pPr>
            <a:r>
              <a:rPr sz="900" dirty="0">
                <a:latin typeface="Times New Roman"/>
                <a:cs typeface="Times New Roman"/>
              </a:rPr>
              <a:t>из</a:t>
            </a:r>
            <a:r>
              <a:rPr sz="900" spc="-2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них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(стр.</a:t>
            </a:r>
            <a:r>
              <a:rPr sz="900" spc="-15" dirty="0">
                <a:latin typeface="Times New Roman"/>
                <a:cs typeface="Times New Roman"/>
              </a:rPr>
              <a:t> </a:t>
            </a:r>
            <a:r>
              <a:rPr sz="900" spc="-25" dirty="0">
                <a:latin typeface="Times New Roman"/>
                <a:cs typeface="Times New Roman"/>
              </a:rPr>
              <a:t>14</a:t>
            </a:r>
            <a:r>
              <a:rPr sz="900" spc="-25" dirty="0" smtClean="0">
                <a:latin typeface="Times New Roman"/>
                <a:cs typeface="Times New Roman"/>
              </a:rPr>
              <a:t>)</a:t>
            </a:r>
            <a:endParaRPr sz="900" dirty="0">
              <a:latin typeface="Times New Roman"/>
              <a:cs typeface="Times New Roman"/>
            </a:endParaRPr>
          </a:p>
          <a:p>
            <a:pPr marL="838908">
              <a:lnSpc>
                <a:spcPts val="1055"/>
              </a:lnSpc>
            </a:pPr>
            <a:r>
              <a:rPr sz="90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являлись</a:t>
            </a:r>
            <a:r>
              <a:rPr sz="900" spc="-6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900" spc="-10" dirty="0" err="1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наставниками</a:t>
            </a:r>
            <a:r>
              <a:rPr sz="900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900" spc="-10" dirty="0" err="1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обучающихся</a:t>
            </a:r>
            <a:r>
              <a:rPr lang="ru-RU" sz="900" spc="-10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900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(как по программам «</a:t>
            </a:r>
            <a:r>
              <a:rPr lang="ru-RU" sz="900" spc="-1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Профессионалитета</a:t>
            </a:r>
            <a:r>
              <a:rPr lang="ru-RU" sz="900" spc="-1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 так и по другим программам)</a:t>
            </a:r>
            <a:endParaRPr sz="9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837003">
              <a:spcBef>
                <a:spcPts val="10"/>
              </a:spcBef>
            </a:pPr>
            <a:r>
              <a:rPr sz="900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выступали</a:t>
            </a:r>
            <a:r>
              <a:rPr sz="900" spc="4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экспертами</a:t>
            </a:r>
            <a:r>
              <a:rPr sz="900" spc="4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демонстрационного</a:t>
            </a:r>
            <a:r>
              <a:rPr sz="900" spc="5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900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экзамена</a:t>
            </a:r>
            <a:endParaRPr sz="900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89877" y="6219825"/>
            <a:ext cx="12166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2">
              <a:spcBef>
                <a:spcPts val="101"/>
              </a:spcBef>
              <a:tabLst>
                <a:tab pos="750001" algn="l"/>
              </a:tabLst>
            </a:pPr>
            <a:r>
              <a:rPr sz="900" dirty="0">
                <a:latin typeface="Times New Roman"/>
                <a:cs typeface="Times New Roman"/>
              </a:rPr>
              <a:t>(14)</a:t>
            </a:r>
            <a:r>
              <a:rPr sz="900" spc="315" dirty="0">
                <a:latin typeface="Times New Roman"/>
                <a:cs typeface="Times New Roman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человек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889878" y="6467874"/>
            <a:ext cx="1216659" cy="419987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72438" indent="-259739">
              <a:spcBef>
                <a:spcPts val="615"/>
              </a:spcBef>
              <a:buAutoNum type="arabicParenBoth" startAt="15"/>
              <a:tabLst>
                <a:tab pos="272438" algn="l"/>
                <a:tab pos="750001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человек</a:t>
            </a:r>
          </a:p>
          <a:p>
            <a:pPr marL="271804" indent="-257834">
              <a:spcBef>
                <a:spcPts val="515"/>
              </a:spcBef>
              <a:buAutoNum type="arabicParenBoth" startAt="15"/>
              <a:tabLst>
                <a:tab pos="271804" algn="l"/>
                <a:tab pos="750001" algn="l"/>
              </a:tabLst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900" spc="2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Times New Roman"/>
                <a:cs typeface="Times New Roman"/>
              </a:rPr>
              <a:t>человек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5900" y="465951"/>
            <a:ext cx="7076440" cy="25135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2">
              <a:spcBef>
                <a:spcPts val="540"/>
              </a:spcBef>
            </a:pPr>
            <a:r>
              <a:rPr sz="1100" b="1" dirty="0" smtClean="0">
                <a:latin typeface="Times New Roman"/>
                <a:cs typeface="Times New Roman"/>
              </a:rPr>
              <a:t>7</a:t>
            </a:r>
            <a:r>
              <a:rPr sz="1100" b="1" dirty="0">
                <a:latin typeface="Times New Roman"/>
                <a:cs typeface="Times New Roman"/>
              </a:rPr>
              <a:t>.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финансово-экономической</a:t>
            </a:r>
            <a:r>
              <a:rPr sz="1100" b="1" spc="6" dirty="0">
                <a:latin typeface="Times New Roman"/>
                <a:cs typeface="Times New Roman"/>
              </a:rPr>
              <a:t> </a:t>
            </a:r>
            <a:r>
              <a:rPr sz="1100" b="1" spc="-10" dirty="0" err="1">
                <a:latin typeface="Times New Roman"/>
                <a:cs typeface="Times New Roman"/>
              </a:rPr>
              <a:t>деятельности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10" dirty="0" smtClean="0">
                <a:latin typeface="Times New Roman"/>
                <a:cs typeface="Times New Roman"/>
              </a:rPr>
              <a:t>организации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960419"/>
              </p:ext>
            </p:extLst>
          </p:nvPr>
        </p:nvGraphicFramePr>
        <p:xfrm>
          <a:off x="330506" y="4384833"/>
          <a:ext cx="9631044" cy="13703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4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3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7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6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5890">
                <a:tc>
                  <a:txBody>
                    <a:bodyPr/>
                    <a:lstStyle/>
                    <a:p>
                      <a:pPr marL="31750">
                        <a:lnSpc>
                          <a:spcPts val="975"/>
                        </a:lnSpc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3.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975"/>
                        </a:lnSpc>
                      </a:pP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Общая</a:t>
                      </a:r>
                      <a:r>
                        <a:rPr sz="900" spc="-2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стоимость</a:t>
                      </a:r>
                      <a:r>
                        <a:rPr sz="900" spc="-3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машин</a:t>
                      </a:r>
                      <a:r>
                        <a:rPr sz="900" spc="-3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-4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оборудования</a:t>
                      </a:r>
                      <a:endParaRPr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975"/>
                        </a:lnSpc>
                        <a:tabLst>
                          <a:tab pos="9124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97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тыс.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980"/>
                        </a:lnSpc>
                      </a:pP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нее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-1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900" spc="-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старше</a:t>
                      </a:r>
                      <a:r>
                        <a:rPr sz="900" spc="-2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spc="-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лет</a:t>
                      </a:r>
                      <a:endParaRPr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980"/>
                        </a:lnSpc>
                        <a:tabLst>
                          <a:tab pos="9124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98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тыс.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руб.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985"/>
                        </a:lnSpc>
                      </a:pP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Общая</a:t>
                      </a:r>
                      <a:r>
                        <a:rPr sz="900" spc="2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площадь</a:t>
                      </a:r>
                      <a:r>
                        <a:rPr sz="900" spc="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учебно-лабораторных</a:t>
                      </a:r>
                      <a:r>
                        <a:rPr sz="900" spc="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зданий</a:t>
                      </a:r>
                      <a:endParaRPr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985"/>
                        </a:lnSpc>
                        <a:tabLst>
                          <a:tab pos="9124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98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кв.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985"/>
                        </a:lnSpc>
                      </a:pP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нее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-1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площадь,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требующая</a:t>
                      </a:r>
                      <a:r>
                        <a:rPr sz="900" spc="-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капитального ремонта</a:t>
                      </a:r>
                      <a:endParaRPr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985"/>
                        </a:lnSpc>
                        <a:tabLst>
                          <a:tab pos="9124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98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кв.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1000"/>
                        </a:lnSpc>
                      </a:pP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Общая</a:t>
                      </a:r>
                      <a:r>
                        <a:rPr sz="900" spc="-2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площадь</a:t>
                      </a:r>
                      <a:r>
                        <a:rPr sz="900" spc="-3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общежитий</a:t>
                      </a:r>
                      <a:endParaRPr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00"/>
                        </a:lnSpc>
                        <a:tabLst>
                          <a:tab pos="9124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кв.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005"/>
                        </a:lnSpc>
                      </a:pP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нее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(стр.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-1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площадь,</a:t>
                      </a:r>
                      <a:r>
                        <a:rPr sz="900" spc="-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требующая</a:t>
                      </a:r>
                      <a:r>
                        <a:rPr sz="900" spc="15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капитального ремонта</a:t>
                      </a:r>
                      <a:endParaRPr sz="9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05"/>
                        </a:lnSpc>
                        <a:tabLst>
                          <a:tab pos="912494" algn="l"/>
                        </a:tabLst>
                      </a:pP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0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кв.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7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985"/>
                        </a:lnSpc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Наличие</a:t>
                      </a:r>
                      <a:r>
                        <a:rPr sz="9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учебно-производственного</a:t>
                      </a:r>
                      <a:r>
                        <a:rPr sz="9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комплекса</a:t>
                      </a:r>
                      <a:r>
                        <a:rPr sz="9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9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endParaRPr sz="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985"/>
                        </a:lnSpc>
                        <a:tabLst>
                          <a:tab pos="912494" algn="l"/>
                        </a:tabLst>
                      </a:pP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9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98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1005"/>
                        </a:lnSpc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Общая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численность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студентов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 выпускников,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трудоустроенных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УПК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 smtClean="0">
                          <a:latin typeface="Times New Roman"/>
                          <a:cs typeface="Times New Roman"/>
                        </a:rPr>
                        <a:t>202</a:t>
                      </a:r>
                      <a:r>
                        <a:rPr lang="ru-RU" sz="900" b="1" dirty="0" smtClean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9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 err="1" smtClean="0">
                          <a:latin typeface="Times New Roman"/>
                          <a:cs typeface="Times New Roman"/>
                        </a:rPr>
                        <a:t>году</a:t>
                      </a:r>
                      <a:r>
                        <a:rPr lang="ru-RU" sz="900" b="1" spc="-2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100" b="1" spc="-2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(см. </a:t>
                      </a:r>
                      <a:r>
                        <a:rPr lang="ru-RU" sz="1100" b="1" spc="-20" dirty="0" err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Метод.рекомендации</a:t>
                      </a:r>
                      <a:r>
                        <a:rPr lang="ru-RU" sz="1100" b="1" spc="-2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1100" b="1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05"/>
                        </a:lnSpc>
                        <a:tabLst>
                          <a:tab pos="910590" algn="l"/>
                        </a:tabLst>
                      </a:pP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900" spc="28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0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485">
                <a:tc gridSpan="2">
                  <a:txBody>
                    <a:bodyPr/>
                    <a:lstStyle/>
                    <a:p>
                      <a:pPr marL="31750">
                        <a:lnSpc>
                          <a:spcPts val="994"/>
                        </a:lnSpc>
                        <a:spcBef>
                          <a:spcPts val="459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8419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7500" y="213783"/>
            <a:ext cx="6781799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за отчётный 2025 год.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0506" y="5669468"/>
            <a:ext cx="3415994" cy="938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Данные по общему объему и структуре финансирования организации </a:t>
            </a:r>
            <a:r>
              <a:rPr lang="ru-RU" sz="110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графы 3 – 7 строки 01 - 10</a:t>
            </a:r>
            <a:r>
              <a:rPr lang="ru-RU" sz="110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должны соответствовать данным в </a:t>
            </a:r>
            <a:r>
              <a:rPr lang="ru-RU" sz="1100" b="1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СПО-Мониторинг за 2025/2026 </a:t>
            </a:r>
            <a:r>
              <a:rPr lang="ru-RU" sz="1100" b="1" i="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100" b="1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ru-RU" sz="1100" b="1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п.5.1 графы 3, 4, 10, 11, 12 строки 01 - 10</a:t>
            </a:r>
            <a:r>
              <a:rPr lang="ru-RU" sz="1100" b="1" i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329342"/>
              </p:ext>
            </p:extLst>
          </p:nvPr>
        </p:nvGraphicFramePr>
        <p:xfrm>
          <a:off x="330506" y="848359"/>
          <a:ext cx="9950440" cy="34339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28182">
                  <a:extLst>
                    <a:ext uri="{9D8B030D-6E8A-4147-A177-3AD203B41FA5}">
                      <a16:colId xmlns:a16="http://schemas.microsoft.com/office/drawing/2014/main" val="3017996854"/>
                    </a:ext>
                  </a:extLst>
                </a:gridCol>
                <a:gridCol w="411701">
                  <a:extLst>
                    <a:ext uri="{9D8B030D-6E8A-4147-A177-3AD203B41FA5}">
                      <a16:colId xmlns:a16="http://schemas.microsoft.com/office/drawing/2014/main" val="859995241"/>
                    </a:ext>
                  </a:extLst>
                </a:gridCol>
                <a:gridCol w="1052999">
                  <a:extLst>
                    <a:ext uri="{9D8B030D-6E8A-4147-A177-3AD203B41FA5}">
                      <a16:colId xmlns:a16="http://schemas.microsoft.com/office/drawing/2014/main" val="2737049837"/>
                    </a:ext>
                  </a:extLst>
                </a:gridCol>
                <a:gridCol w="1052999">
                  <a:extLst>
                    <a:ext uri="{9D8B030D-6E8A-4147-A177-3AD203B41FA5}">
                      <a16:colId xmlns:a16="http://schemas.microsoft.com/office/drawing/2014/main" val="2458945348"/>
                    </a:ext>
                  </a:extLst>
                </a:gridCol>
                <a:gridCol w="1052999">
                  <a:extLst>
                    <a:ext uri="{9D8B030D-6E8A-4147-A177-3AD203B41FA5}">
                      <a16:colId xmlns:a16="http://schemas.microsoft.com/office/drawing/2014/main" val="882367244"/>
                    </a:ext>
                  </a:extLst>
                </a:gridCol>
                <a:gridCol w="1052999">
                  <a:extLst>
                    <a:ext uri="{9D8B030D-6E8A-4147-A177-3AD203B41FA5}">
                      <a16:colId xmlns:a16="http://schemas.microsoft.com/office/drawing/2014/main" val="1765065676"/>
                    </a:ext>
                  </a:extLst>
                </a:gridCol>
                <a:gridCol w="845562">
                  <a:extLst>
                    <a:ext uri="{9D8B030D-6E8A-4147-A177-3AD203B41FA5}">
                      <a16:colId xmlns:a16="http://schemas.microsoft.com/office/drawing/2014/main" val="4169240943"/>
                    </a:ext>
                  </a:extLst>
                </a:gridCol>
                <a:gridCol w="1052999">
                  <a:extLst>
                    <a:ext uri="{9D8B030D-6E8A-4147-A177-3AD203B41FA5}">
                      <a16:colId xmlns:a16="http://schemas.microsoft.com/office/drawing/2014/main" val="199668349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показателей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Номер строки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Всего (сумма гр. 4-7)</a:t>
                      </a:r>
                      <a:endParaRPr lang="ru-RU" sz="9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В том числе по видам деятельности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Из них (из гр. 3) средства на создание </a:t>
                      </a:r>
                      <a:r>
                        <a:rPr lang="ru-RU" sz="900" b="1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кластера</a:t>
                      </a:r>
                    </a:p>
                    <a:p>
                      <a:pPr algn="ctr" fontAlgn="ctr"/>
                      <a:endParaRPr lang="ru-RU" sz="900" b="1" u="none" strike="noStrike" dirty="0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900" spc="-2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(ПРОВЕРИТЬ </a:t>
                      </a:r>
                    </a:p>
                    <a:p>
                      <a:pPr algn="ctr" fontAlgn="ctr"/>
                      <a:r>
                        <a:rPr lang="ru-RU" sz="900" spc="-20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ТУ МО СО)</a:t>
                      </a:r>
                      <a:endParaRPr lang="ru-RU" sz="9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4065968619"/>
                  </a:ext>
                </a:extLst>
              </a:tr>
              <a:tr h="42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образовательная</a:t>
                      </a:r>
                      <a:endParaRPr lang="ru-RU" sz="9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воспитательная</a:t>
                      </a:r>
                      <a:endParaRPr lang="ru-RU" sz="9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реализация продукции, выполнение работ, оказание услуг (кроме образовательных, воспитательных) </a:t>
                      </a:r>
                      <a:endParaRPr lang="ru-RU" sz="9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прочие виды</a:t>
                      </a:r>
                      <a:endParaRPr lang="ru-RU" sz="9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714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4289319205"/>
                  </a:ext>
                </a:extLst>
              </a:tr>
              <a:tr h="278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Объем поступивших средств (за отчетный год) – всего, тыс. руб.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(сумма строк 02, 06)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1428987609"/>
                  </a:ext>
                </a:extLst>
              </a:tr>
              <a:tr h="27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 том числе: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средства бюджетов всех уровней (субсидий) – всего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(сумма строк 03, 04, 05)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17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25717693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 том числе бюджета: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федерального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3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3738894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субъекта Российской Федерации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3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1034674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местного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3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2713199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средства (кроме средств бюджетов всех уровней (субсидий) – всего (сумма строк 07, 08, 09, 10)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17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2497403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 том числе средства: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организаций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3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1715369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3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30372723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внебюджетных фондов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3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12881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иностранных источников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43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4" marR="384" marT="384" marB="0" anchor="ctr"/>
                </a:tc>
                <a:extLst>
                  <a:ext uri="{0D108BD9-81ED-4DB2-BD59-A6C34878D82A}">
                    <a16:rowId xmlns:a16="http://schemas.microsoft.com/office/drawing/2014/main" val="376885085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727700" y="2257425"/>
            <a:ext cx="4726039" cy="1892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900" b="1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графе 8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учитываются: 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по </a:t>
            </a:r>
            <a:r>
              <a:rPr lang="ru-RU" sz="900" b="1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строке 03 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средства гранта </a:t>
            </a:r>
            <a:r>
              <a:rPr lang="ru-RU" sz="9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России на создание кластера </a:t>
            </a:r>
            <a:r>
              <a:rPr lang="ru-RU" sz="9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отчетном году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для ФОУ – средства, полученные от учредителя на создание кластера в отчетном году;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− по </a:t>
            </a:r>
            <a:r>
              <a:rPr lang="ru-RU" sz="900" b="1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строке 04 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для ГОУ Самарской области – средства, полученные от учредителя на создание кластера в отчетном году; 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по </a:t>
            </a:r>
            <a:r>
              <a:rPr lang="ru-RU" sz="900" b="1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строке 07 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средства, полученные от предприятий-участников кластера на создание кластера; если предприятия передавали в организацию оборудование, то указывается стоимость оборудования на основе оценки; </a:t>
            </a:r>
          </a:p>
          <a:p>
            <a:pPr algn="just">
              <a:spcAft>
                <a:spcPts val="0"/>
              </a:spcAft>
            </a:pP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− </a:t>
            </a:r>
            <a:r>
              <a:rPr lang="ru-RU" sz="90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собственные (внебюджетные) средства образовательной организации</a:t>
            </a:r>
            <a:r>
              <a:rPr lang="ru-RU" sz="9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направленные на создание кластера, указываются по строке, соответствующей источнику их изначального получения (н-р, средства, полученные от оказания платных образовательных услуг населению, отражаются по строке 08).</a:t>
            </a:r>
            <a:endParaRPr lang="ru-RU" sz="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46028" y="5691417"/>
            <a:ext cx="4419600" cy="938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Данные в Справке 3 </a:t>
            </a:r>
            <a:r>
              <a:rPr lang="ru-RU" sz="1100" b="1" i="0" dirty="0" smtClean="0"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строки 11 – 16</a:t>
            </a:r>
            <a:r>
              <a:rPr lang="ru-RU" sz="110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должны соответствовать данным в форме </a:t>
            </a:r>
            <a:r>
              <a:rPr lang="ru-RU" sz="1100" b="1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СПО-Мониторинг за 2025/2026 </a:t>
            </a:r>
            <a:r>
              <a:rPr lang="ru-RU" sz="1100" b="1" i="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уч.год</a:t>
            </a:r>
            <a:r>
              <a:rPr 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п.4.</a:t>
            </a:r>
            <a:r>
              <a:rPr lang="en-US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строка 03 графы 7, 8; </a:t>
            </a:r>
            <a:r>
              <a:rPr lang="en-US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п.4.2 строка 02 графы 3, 6;</a:t>
            </a:r>
            <a:b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п.4.2 строка 09 графы 3, 6.</a:t>
            </a:r>
            <a:endParaRPr lang="ru-RU" sz="1100" b="1" i="0" dirty="0" smtClean="0"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779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6300" y="490782"/>
            <a:ext cx="7885430" cy="25135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2">
              <a:spcBef>
                <a:spcPts val="540"/>
              </a:spcBef>
            </a:pPr>
            <a:r>
              <a:rPr sz="1100" b="1" dirty="0" smtClean="0">
                <a:latin typeface="Times New Roman"/>
                <a:cs typeface="Times New Roman"/>
              </a:rPr>
              <a:t>8</a:t>
            </a:r>
            <a:r>
              <a:rPr sz="1100" b="1" dirty="0">
                <a:latin typeface="Times New Roman"/>
                <a:cs typeface="Times New Roman"/>
              </a:rPr>
              <a:t>.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Сведения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 кластере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(заполняют только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базовые </a:t>
            </a:r>
            <a:r>
              <a:rPr sz="1100" b="1" spc="-10" dirty="0">
                <a:latin typeface="Times New Roman"/>
                <a:cs typeface="Times New Roman"/>
              </a:rPr>
              <a:t>образовательные</a:t>
            </a:r>
            <a:r>
              <a:rPr sz="1100" b="1" spc="-6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организации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10" dirty="0" err="1">
                <a:latin typeface="Times New Roman"/>
                <a:cs typeface="Times New Roman"/>
              </a:rPr>
              <a:t>кластеров</a:t>
            </a:r>
            <a:r>
              <a:rPr sz="1100" b="1" spc="-10" dirty="0" smtClean="0">
                <a:latin typeface="Times New Roman"/>
                <a:cs typeface="Times New Roman"/>
              </a:rPr>
              <a:t>)</a:t>
            </a:r>
            <a:endParaRPr sz="11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812885"/>
              </p:ext>
            </p:extLst>
          </p:nvPr>
        </p:nvGraphicFramePr>
        <p:xfrm>
          <a:off x="330200" y="868324"/>
          <a:ext cx="9810114" cy="2687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0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показателей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marR="187325" indent="0" algn="ctr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Номер</a:t>
                      </a:r>
                      <a:r>
                        <a:rPr sz="900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строки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marR="208279" indent="0" algn="ctr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900" spc="-10" dirty="0" err="1" smtClean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, человек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000" indent="0" algn="ctr">
                        <a:lnSpc>
                          <a:spcPts val="1055"/>
                        </a:lnSpc>
                        <a:spcBef>
                          <a:spcPts val="0"/>
                        </a:spcBef>
                      </a:pPr>
                      <a:r>
                        <a:rPr sz="900" dirty="0" err="1" smtClean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них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marR="113664" indent="0" algn="ctr">
                        <a:lnSpc>
                          <a:spcPts val="103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3)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прошли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72000" indent="0" algn="ctr">
                        <a:lnSpc>
                          <a:spcPts val="1010"/>
                        </a:lnSpc>
                        <a:spcBef>
                          <a:spcPts val="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отчетном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92">
                <a:tc>
                  <a:txBody>
                    <a:bodyPr/>
                    <a:lstStyle/>
                    <a:p>
                      <a:pPr algn="ctr">
                        <a:lnSpc>
                          <a:spcPts val="1045"/>
                        </a:lnSpc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45"/>
                        </a:lnSpc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45"/>
                        </a:lnSpc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45"/>
                        </a:lnSpc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627">
                <a:tc>
                  <a:txBody>
                    <a:bodyPr/>
                    <a:lstStyle/>
                    <a:p>
                      <a:pPr marL="68580" marR="9398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представителей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дополнительной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профессиональной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программе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повышения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квалификации региональных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управленческих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команд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кластеров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01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738">
                <a:tc>
                  <a:txBody>
                    <a:bodyPr/>
                    <a:lstStyle/>
                    <a:p>
                      <a:pPr marL="68580" marR="553720">
                        <a:lnSpc>
                          <a:spcPct val="9610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педагогических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 которые прошли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дополнительным профессиональным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программам,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обеспечивающим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реализацию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"Профессионалитет",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9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получения производственных</a:t>
                      </a:r>
                      <a:r>
                        <a:rPr sz="9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навыков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76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627">
                <a:tc>
                  <a:txBody>
                    <a:bodyPr/>
                    <a:lstStyle/>
                    <a:p>
                      <a:pPr marL="266700" marR="2730500">
                        <a:lnSpc>
                          <a:spcPts val="104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(из стр.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02)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организациях-федеральных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операторах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"Профессионалитет":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ИРПО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(2022,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, 2025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),</a:t>
                      </a:r>
                      <a:r>
                        <a:rPr sz="9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ГУП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(2023)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03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952">
                <a:tc>
                  <a:txBody>
                    <a:bodyPr/>
                    <a:lstStyle/>
                    <a:p>
                      <a:pPr marL="68580" marR="180340">
                        <a:lnSpc>
                          <a:spcPts val="1030"/>
                        </a:lnSpc>
                        <a:spcBef>
                          <a:spcPts val="4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Численность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работников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предприятий-участников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призеров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победителей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чемпионатов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профессионального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мастерства,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которые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прошли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обучение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дополнительным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профессиональным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программам,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обеспечивающим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реализацию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"Профессионалитет",</a:t>
                      </a:r>
                      <a:r>
                        <a:rPr sz="900" spc="5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части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получения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педагогических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навыков -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507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04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627">
                <a:tc>
                  <a:txBody>
                    <a:bodyPr/>
                    <a:lstStyle/>
                    <a:p>
                      <a:pPr marL="266700" marR="2785110">
                        <a:lnSpc>
                          <a:spcPts val="10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 (из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гр.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04) 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организациях-федеральных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операторах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ФП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"Профессионалитет":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ИРПО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(2022,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lang="ru-RU" sz="900" dirty="0" smtClean="0">
                          <a:latin typeface="Times New Roman"/>
                          <a:cs typeface="Times New Roman"/>
                        </a:rPr>
                        <a:t>, 2025</a:t>
                      </a:r>
                      <a:r>
                        <a:rPr sz="900" dirty="0" smtClean="0">
                          <a:latin typeface="Times New Roman"/>
                          <a:cs typeface="Times New Roman"/>
                        </a:rPr>
                        <a:t>),</a:t>
                      </a:r>
                      <a:r>
                        <a:rPr sz="9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ФГБОУ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ГУП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(2023)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05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627">
                <a:tc>
                  <a:txBody>
                    <a:bodyPr/>
                    <a:lstStyle/>
                    <a:p>
                      <a:pPr marL="266700" marR="267335">
                        <a:lnSpc>
                          <a:spcPts val="103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них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(стр. 04)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работали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совместительству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участвовали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образовательных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СПО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рамках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договоров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гражданско-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правового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характера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отчетном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spc="-50" dirty="0">
                          <a:latin typeface="Times New Roman"/>
                          <a:cs typeface="Times New Roman"/>
                        </a:rPr>
                        <a:t>X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609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505403"/>
              </p:ext>
            </p:extLst>
          </p:nvPr>
        </p:nvGraphicFramePr>
        <p:xfrm>
          <a:off x="330200" y="3781425"/>
          <a:ext cx="9413875" cy="22879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36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5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8270">
                <a:tc>
                  <a:txBody>
                    <a:bodyPr/>
                    <a:lstStyle/>
                    <a:p>
                      <a:pPr marL="31750">
                        <a:lnSpc>
                          <a:spcPts val="915"/>
                        </a:lnSpc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Справка</a:t>
                      </a:r>
                      <a:r>
                        <a:rPr sz="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5" dirty="0">
                          <a:latin typeface="Times New Roman"/>
                          <a:cs typeface="Times New Roman"/>
                        </a:rPr>
                        <a:t>4.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19380">
                        <a:lnSpc>
                          <a:spcPts val="96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Отрасль,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рамках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которой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создан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кластер,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присутствует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Стратегии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социально-экономического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развития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субъекта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9380">
                        <a:lnSpc>
                          <a:spcPts val="105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Федерации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5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00"/>
                        </a:lnSpc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(07)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107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Кандидатура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руководителя</a:t>
                      </a:r>
                      <a:r>
                        <a:rPr sz="9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базовой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согласована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предприятиями-участниками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65"/>
                        </a:lnSpc>
                        <a:spcBef>
                          <a:spcPts val="125"/>
                        </a:spcBef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(08)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65"/>
                        </a:lnSpc>
                        <a:spcBef>
                          <a:spcPts val="12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587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5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9380" marR="449580">
                        <a:lnSpc>
                          <a:spcPts val="103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Показатели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федерального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проекта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"Профессионалитет"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учитывались при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оценке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учредителем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эффективности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руководителя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базовой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отчетном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60"/>
                        </a:lnSpc>
                        <a:spcBef>
                          <a:spcPts val="994"/>
                        </a:spcBef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(09)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60"/>
                        </a:lnSpc>
                        <a:spcBef>
                          <a:spcPts val="994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6364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97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Наличие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базовой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предписаний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представлений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внешних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контролирующих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органов,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не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19380">
                        <a:lnSpc>
                          <a:spcPts val="104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исполненных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установленные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сроки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70"/>
                        </a:lnSpc>
                        <a:spcBef>
                          <a:spcPts val="950"/>
                        </a:spcBef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(10)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065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70"/>
                        </a:lnSpc>
                        <a:spcBef>
                          <a:spcPts val="95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065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8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ts val="97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Наличие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кластере: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34950">
                        <a:lnSpc>
                          <a:spcPts val="105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9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60"/>
                        </a:lnSpc>
                        <a:spcBef>
                          <a:spcPts val="990"/>
                        </a:spcBef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(11)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5729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60"/>
                        </a:lnSpc>
                        <a:spcBef>
                          <a:spcPts val="99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572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97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положения об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компании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кластера,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утвержденного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руководителем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исполнительного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органа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субъекта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РФ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27329">
                        <a:lnSpc>
                          <a:spcPts val="104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руководителем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организации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высшего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70"/>
                        </a:lnSpc>
                        <a:spcBef>
                          <a:spcPts val="950"/>
                        </a:spcBef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(12)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065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70"/>
                        </a:lnSpc>
                        <a:spcBef>
                          <a:spcPts val="95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06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98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регламента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сетевой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СПО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 кластере,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утвержденного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27329">
                        <a:lnSpc>
                          <a:spcPts val="1035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компанией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60"/>
                        </a:lnSpc>
                        <a:spcBef>
                          <a:spcPts val="955"/>
                        </a:spcBef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(13)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1285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060"/>
                        </a:lnSpc>
                        <a:spcBef>
                          <a:spcPts val="95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128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7329">
                        <a:lnSpc>
                          <a:spcPts val="985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порядка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взаиморасчетов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сетевой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программ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СПО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кластере,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227329">
                        <a:lnSpc>
                          <a:spcPts val="1060"/>
                        </a:lnSpc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утвержденного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компанией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965"/>
                        </a:spcBef>
                        <a:tabLst>
                          <a:tab pos="874394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(14)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2555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(да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– 1,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нет –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0)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2255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заседаний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управляющей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компании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кластера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отчетном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20" dirty="0">
                          <a:latin typeface="Times New Roman"/>
                          <a:cs typeface="Times New Roman"/>
                        </a:rPr>
                        <a:t>году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994"/>
                        </a:lnSpc>
                        <a:spcBef>
                          <a:spcPts val="380"/>
                        </a:spcBef>
                        <a:tabLst>
                          <a:tab pos="880110" algn="l"/>
                        </a:tabLst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(15)</a:t>
                      </a:r>
                      <a:r>
                        <a:rPr sz="900" spc="2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	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8260" marB="0"/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994"/>
                        </a:lnSpc>
                        <a:spcBef>
                          <a:spcPts val="38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единиц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826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7500" y="213783"/>
            <a:ext cx="6781799" cy="276999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приводятся данные по состоянию на 31.12.2025 с учётом отдельных оговорок. </a:t>
            </a: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300" y="123825"/>
            <a:ext cx="1028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Образовательные организации, участвующие в мониторинге "СПО-</a:t>
            </a:r>
            <a:r>
              <a:rPr lang="ru-RU" sz="1400" b="1" i="0" u="none" strike="noStrike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1400" b="1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 за 2025 год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(данные, предоставленные ФГОУ ДПО ИРПО)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489425"/>
              </p:ext>
            </p:extLst>
          </p:nvPr>
        </p:nvGraphicFramePr>
        <p:xfrm>
          <a:off x="469900" y="657986"/>
          <a:ext cx="9677401" cy="618078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020125">
                  <a:extLst>
                    <a:ext uri="{9D8B030D-6E8A-4147-A177-3AD203B41FA5}">
                      <a16:colId xmlns:a16="http://schemas.microsoft.com/office/drawing/2014/main" val="1344480986"/>
                    </a:ext>
                  </a:extLst>
                </a:gridCol>
                <a:gridCol w="1889736">
                  <a:extLst>
                    <a:ext uri="{9D8B030D-6E8A-4147-A177-3AD203B41FA5}">
                      <a16:colId xmlns:a16="http://schemas.microsoft.com/office/drawing/2014/main" val="3503734448"/>
                    </a:ext>
                  </a:extLst>
                </a:gridCol>
                <a:gridCol w="1200390">
                  <a:extLst>
                    <a:ext uri="{9D8B030D-6E8A-4147-A177-3AD203B41FA5}">
                      <a16:colId xmlns:a16="http://schemas.microsoft.com/office/drawing/2014/main" val="1186192185"/>
                    </a:ext>
                  </a:extLst>
                </a:gridCol>
                <a:gridCol w="1283575">
                  <a:extLst>
                    <a:ext uri="{9D8B030D-6E8A-4147-A177-3AD203B41FA5}">
                      <a16:colId xmlns:a16="http://schemas.microsoft.com/office/drawing/2014/main" val="630484484"/>
                    </a:ext>
                  </a:extLst>
                </a:gridCol>
                <a:gridCol w="1283575">
                  <a:extLst>
                    <a:ext uri="{9D8B030D-6E8A-4147-A177-3AD203B41FA5}">
                      <a16:colId xmlns:a16="http://schemas.microsoft.com/office/drawing/2014/main" val="57939819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Краткое </a:t>
                      </a:r>
                      <a:r>
                        <a:rPr lang="ru-RU" sz="900" u="none" strike="noStrike" dirty="0">
                          <a:effectLst/>
                        </a:rPr>
                        <a:t>наименование образовательной организации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</a:rPr>
                        <a:t>Email</a:t>
                      </a:r>
                      <a:r>
                        <a:rPr lang="ru-RU" sz="900" u="none" strike="noStrike" dirty="0">
                          <a:effectLst/>
                        </a:rPr>
                        <a:t> образовательной организации в сервисе "СССР" - data.firpo.ru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 smtClean="0">
                          <a:effectLst/>
                        </a:rPr>
                        <a:t>(может </a:t>
                      </a:r>
                      <a:r>
                        <a:rPr lang="ru-RU" sz="900" u="none" strike="noStrike" dirty="0">
                          <a:effectLst/>
                        </a:rPr>
                        <a:t>использоваться для восстановления доступа)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Контрольные данные по ОО (СПО-1 2025)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192000"/>
                  </a:ext>
                </a:extLst>
              </a:tr>
              <a:tr h="287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Численность принятых, 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Численность студентов, 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</a:rPr>
                        <a:t>Численность выпускников, всего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ctr"/>
                </a:tc>
                <a:extLst>
                  <a:ext uri="{0D108BD9-81ED-4DB2-BD59-A6C34878D82A}">
                    <a16:rowId xmlns:a16="http://schemas.microsoft.com/office/drawing/2014/main" val="816555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 err="1">
                          <a:effectLst/>
                        </a:rPr>
                        <a:t>Безенчукский</a:t>
                      </a:r>
                      <a:r>
                        <a:rPr lang="ru-RU" sz="900" u="none" strike="noStrike" dirty="0">
                          <a:effectLst/>
                        </a:rPr>
                        <a:t> аграрный техникум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bgt_bzn@63edu.ru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254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817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551373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Губернский колледж г. Похвистнево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svu_gk_poo_phv@63edu.ru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537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664696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Губернский колледж г. Сызрани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zu_gk_szr@63edu.ru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540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2054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629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4169651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Жигулевский государственный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radio_tech_zhg@63edu.ru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193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685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285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968390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Кинельский государственный техникум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knl_kgt_spo@63edu.ru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165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451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172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4289223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Колледж гуманитарных и социально-педагогических дисциплин имени Святителя Алексия, Митрополита Московского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so_gk@samara.edu.ru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167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648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82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097895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Колледж технического и художественного образования г. Тольятти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tu_ktiho@63edu.ru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430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1438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335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781824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Красноярский государственный техникум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poo_kryar@63edu.ru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289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92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669356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Нефтегорский государственный техникум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so_uv.neft_tech@samara.edu.ru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172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604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156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662688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Новокуйбышевский гуманитарно-технологический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pu_coll_ngtk_nkb@63edu.ru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326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1193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355830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Отрадненский нефтяной техникум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slinchenko1989@mail.ru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559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1787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581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268348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Поволжский государственный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college@pgk63.ru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1375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4266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1231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157457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Приволжский государственный университет путей сообщения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anastasiya_rodin@mail.ru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408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1612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353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814792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государственный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zam@samgk.tech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1335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4756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1170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136729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колледж сервиса производственного оборудования имени Е.В. Золотухина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so_skspo@samara.edu.ru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473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1400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453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904199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Самарский колледж цифровой экономики и предпринимательства «МИР»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cdee@cdee.ru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205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702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133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824100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металлургический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smk54@yandex.ru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525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1293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355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269863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многопрофильный колледж им. В.В. Бартенева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kira_1085@mail.ru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495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1432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267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57827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политехнический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so_spk@samara.edu.ru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482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1501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458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615804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социально-педагогический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so_sspk@samara.edu.ru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392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1550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343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59201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техникум авиационного и промышленного машиностроения имени Д.И. Козлова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cpostapm@mail.ru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430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1192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435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923716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техникум промышленных технологий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so_stpt@63edu.ru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405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1265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339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258121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Самарский торгово-экономический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gou.spo.stek@yandex.ru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684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1953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504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739133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Сергиевский губернский техникум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so_zoo_tech_srg@samara.edu.ru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703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236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143409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Строительно-энергетический колледж (образовательно-производственный кампус) им. П. Мачнева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so_sekm@samara.edu.ru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1075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3296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794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68185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Сызранский политехнический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so_spc_szr@samara.edu.ru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617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1974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672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868426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Технологический колледж имени Н.Д. Кузнецова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so_tkk@samara.edu.ru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334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857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256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424914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Тольяттинский индустриально-педагогический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so_tipk@samara.edu.ru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350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999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411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623589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Тольяттинский колледж сервисных технологий и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so_tstp@samara.edu.ru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1323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313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4128907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Тольяттинский машиностроительный колледж имени кавалеров ордена Мужества братьев Александра и Алексея Микряковых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tu_tmk_spo@63edu.ru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605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1651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424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837112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Тольяттинский политехнический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effectLst/>
                        </a:rPr>
                        <a:t>so_tpk@samara.edu.ru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516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1852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346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330580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Тольяттинский социально-педагогический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6322021849_632401001@firpo.ru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1811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385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462154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Тольяттинский социально-экономический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tu_tsek@63edu.ru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484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1571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498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4199425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Тольяттинский химико-технологический колледж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so_thtt@samara.edu.ru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240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877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137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364082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Хворостянский государственный техникум им. Ю. Рябова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gbouspohgt@mail.ru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207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677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163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2331992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Чапаевский губернский колледж им. О. </a:t>
                      </a:r>
                      <a:r>
                        <a:rPr lang="ru-RU" sz="900" u="none" strike="noStrike" dirty="0" err="1">
                          <a:effectLst/>
                        </a:rPr>
                        <a:t>Колычева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so_gk_ch@samara.edu.ru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190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>
                          <a:effectLst/>
                        </a:rPr>
                        <a:t>652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u="none" strike="noStrike" dirty="0">
                          <a:effectLst/>
                        </a:rPr>
                        <a:t>160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 Nova Cond"/>
                      </a:endParaRPr>
                    </a:p>
                  </a:txBody>
                  <a:tcPr marL="232" marR="232" marT="232" marB="0" anchor="b"/>
                </a:tc>
                <a:extLst>
                  <a:ext uri="{0D108BD9-81ED-4DB2-BD59-A6C34878D82A}">
                    <a16:rowId xmlns:a16="http://schemas.microsoft.com/office/drawing/2014/main" val="1194937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441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3291</TotalTime>
  <Words>7793</Words>
  <Application>Microsoft Office PowerPoint</Application>
  <PresentationFormat>Произвольный</PresentationFormat>
  <Paragraphs>1980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Nova Cond</vt:lpstr>
      <vt:lpstr>Calibri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Бирюкова Елена Александровна</dc:creator>
  <cp:lastModifiedBy>Лариса Владимировна Серокурова</cp:lastModifiedBy>
  <cp:revision>317</cp:revision>
  <dcterms:created xsi:type="dcterms:W3CDTF">2025-05-30T07:26:07Z</dcterms:created>
  <dcterms:modified xsi:type="dcterms:W3CDTF">2026-09-18T06:05:36Z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2025-05-26T00:00:00Z</vt:filetime>
  </property>
  <property fmtid="{D5CDD505-2E9C-101B-9397-08002B2CF9AE}" pid="3" name="Creator">
    <vt:lpwstr>Microsoft® Word LTSC</vt:lpwstr>
  </property>
  <property fmtid="{D5CDD505-2E9C-101B-9397-08002B2CF9AE}" pid="4" name="LastSaved">
    <vt:filetime>2025-05-30T00:00:00Z</vt:filetime>
  </property>
  <property fmtid="{D5CDD505-2E9C-101B-9397-08002B2CF9AE}" pid="5" name="Producer">
    <vt:lpwstr>Microsoft® Word LTSC</vt:lpwstr>
  </property>
</Properties>
</file>