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sldIdLst>
    <p:sldId id="291" r:id="rId2"/>
    <p:sldId id="292" r:id="rId3"/>
    <p:sldId id="293" r:id="rId4"/>
    <p:sldId id="304" r:id="rId5"/>
    <p:sldId id="312" r:id="rId6"/>
    <p:sldId id="305" r:id="rId7"/>
    <p:sldId id="306" r:id="rId8"/>
    <p:sldId id="311" r:id="rId9"/>
    <p:sldId id="256" r:id="rId10"/>
    <p:sldId id="257" r:id="rId11"/>
    <p:sldId id="258" r:id="rId12"/>
    <p:sldId id="259" r:id="rId13"/>
    <p:sldId id="310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307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</p:sldIdLst>
  <p:sldSz cx="10693400" cy="7562850"/>
  <p:notesSz cx="10693400" cy="7562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E48F"/>
    <a:srgbClr val="FFEEB7"/>
    <a:srgbClr val="FFD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488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DC8569-B35C-4903-B6E8-22AC2214DE83}" type="doc">
      <dgm:prSet loTypeId="urn:microsoft.com/office/officeart/2005/8/layout/process1" loCatId="process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109EC80-93E4-4A8F-85BC-F09DBD321097}">
      <dgm:prSet custT="1"/>
      <dgm:spPr/>
      <dgm:t>
        <a:bodyPr/>
        <a:lstStyle/>
        <a:p>
          <a:pPr rtl="0"/>
          <a:r>
            <a:rPr lang="ru-RU" sz="2000" b="1" dirty="0" smtClean="0"/>
            <a:t>ФОРМА ФЕДЕРАЛЬНОГО СТАТИСТИЧЕСКОГО НАБЛЮДЕНИЯ № СПО-1</a:t>
          </a:r>
          <a:endParaRPr lang="ru-RU" sz="2000" dirty="0"/>
        </a:p>
      </dgm:t>
    </dgm:pt>
    <dgm:pt modelId="{19EDDCD9-1C8B-48ED-BA25-3929EBEE88B7}" type="parTrans" cxnId="{F76B34DF-4524-47B8-BB5C-2328C731EE81}">
      <dgm:prSet/>
      <dgm:spPr/>
      <dgm:t>
        <a:bodyPr/>
        <a:lstStyle/>
        <a:p>
          <a:endParaRPr lang="ru-RU"/>
        </a:p>
      </dgm:t>
    </dgm:pt>
    <dgm:pt modelId="{F9395DDC-D5A4-40D4-9D7E-09771F1140AF}" type="sibTrans" cxnId="{F76B34DF-4524-47B8-BB5C-2328C731EE81}">
      <dgm:prSet/>
      <dgm:spPr/>
      <dgm:t>
        <a:bodyPr/>
        <a:lstStyle/>
        <a:p>
          <a:endParaRPr lang="ru-RU"/>
        </a:p>
      </dgm:t>
    </dgm:pt>
    <dgm:pt modelId="{C8DBAB2D-78AC-4083-A75E-5344FA33E0A5}" type="pres">
      <dgm:prSet presAssocID="{7BDC8569-B35C-4903-B6E8-22AC2214DE8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4B276D-C168-4E34-BEB3-1F104C42A38E}" type="pres">
      <dgm:prSet presAssocID="{7109EC80-93E4-4A8F-85BC-F09DBD321097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3C5001-F3A3-4CC8-8616-AF8FDF919949}" type="presOf" srcId="{7BDC8569-B35C-4903-B6E8-22AC2214DE83}" destId="{C8DBAB2D-78AC-4083-A75E-5344FA33E0A5}" srcOrd="0" destOrd="0" presId="urn:microsoft.com/office/officeart/2005/8/layout/process1"/>
    <dgm:cxn modelId="{F76B34DF-4524-47B8-BB5C-2328C731EE81}" srcId="{7BDC8569-B35C-4903-B6E8-22AC2214DE83}" destId="{7109EC80-93E4-4A8F-85BC-F09DBD321097}" srcOrd="0" destOrd="0" parTransId="{19EDDCD9-1C8B-48ED-BA25-3929EBEE88B7}" sibTransId="{F9395DDC-D5A4-40D4-9D7E-09771F1140AF}"/>
    <dgm:cxn modelId="{CE2CBE61-86CC-4343-932E-A8D9638FBD09}" type="presOf" srcId="{7109EC80-93E4-4A8F-85BC-F09DBD321097}" destId="{8F4B276D-C168-4E34-BEB3-1F104C42A38E}" srcOrd="0" destOrd="0" presId="urn:microsoft.com/office/officeart/2005/8/layout/process1"/>
    <dgm:cxn modelId="{E2E2D0E7-7931-4322-9B47-B70D6BACC48B}" type="presParOf" srcId="{C8DBAB2D-78AC-4083-A75E-5344FA33E0A5}" destId="{8F4B276D-C168-4E34-BEB3-1F104C42A38E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293BA0-74E5-4BE5-91D7-59D99DE7DFE9}" type="doc">
      <dgm:prSet loTypeId="urn:microsoft.com/office/officeart/2005/8/layout/arrow6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02D85A-2F80-450D-A7BA-FD3018C3DA05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РАЗЪЯСНЕНИЯ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ПО ПОРЯДКУ ЗАПОЛНЕНИЯ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ФОРМЫ СПО-1</a:t>
          </a:r>
          <a:endParaRPr lang="ru-RU" sz="2000" dirty="0"/>
        </a:p>
      </dgm:t>
    </dgm:pt>
    <dgm:pt modelId="{7DA949D5-41E2-4077-82C4-60483A246589}" type="parTrans" cxnId="{2B245742-EA59-43E3-A5B1-DA69CC1A129F}">
      <dgm:prSet/>
      <dgm:spPr/>
      <dgm:t>
        <a:bodyPr/>
        <a:lstStyle/>
        <a:p>
          <a:endParaRPr lang="ru-RU"/>
        </a:p>
      </dgm:t>
    </dgm:pt>
    <dgm:pt modelId="{19E94AA3-1A62-437D-9540-10DB56AE0BC6}" type="sibTrans" cxnId="{2B245742-EA59-43E3-A5B1-DA69CC1A129F}">
      <dgm:prSet/>
      <dgm:spPr/>
      <dgm:t>
        <a:bodyPr/>
        <a:lstStyle/>
        <a:p>
          <a:endParaRPr lang="ru-RU"/>
        </a:p>
      </dgm:t>
    </dgm:pt>
    <dgm:pt modelId="{6351A2E6-5037-4FDA-A710-9B3C2B65854D}">
      <dgm:prSet custT="1"/>
      <dgm:spPr/>
      <dgm:t>
        <a:bodyPr/>
        <a:lstStyle/>
        <a:p>
          <a:endParaRPr lang="ru-RU" dirty="0"/>
        </a:p>
      </dgm:t>
    </dgm:pt>
    <dgm:pt modelId="{7960DB62-81C8-4B8E-AC1E-270F49E86192}" type="parTrans" cxnId="{DCBEDE21-8F05-4CC7-BE3B-81B8CE53D63E}">
      <dgm:prSet/>
      <dgm:spPr/>
      <dgm:t>
        <a:bodyPr/>
        <a:lstStyle/>
        <a:p>
          <a:endParaRPr lang="ru-RU"/>
        </a:p>
      </dgm:t>
    </dgm:pt>
    <dgm:pt modelId="{1A51CC29-34EA-4E94-B128-FDCA2BCFC08C}" type="sibTrans" cxnId="{DCBEDE21-8F05-4CC7-BE3B-81B8CE53D63E}">
      <dgm:prSet/>
      <dgm:spPr/>
      <dgm:t>
        <a:bodyPr/>
        <a:lstStyle/>
        <a:p>
          <a:endParaRPr lang="ru-RU"/>
        </a:p>
      </dgm:t>
    </dgm:pt>
    <dgm:pt modelId="{D921BE28-2EAF-4AC4-BA8C-9AE3A3177563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ЭТАПЫ РАБОТЫ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ПО ПОДГОТОВКЕ ФОРМЫ СПО-1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в 2026 году</a:t>
          </a:r>
          <a:endParaRPr lang="ru-RU" sz="2000" dirty="0"/>
        </a:p>
      </dgm:t>
    </dgm:pt>
    <dgm:pt modelId="{2896CF04-D702-44DA-A2A8-07F8E58F2256}" type="parTrans" cxnId="{21F3A05A-6AB2-4D63-A3AB-9874D8425770}">
      <dgm:prSet/>
      <dgm:spPr/>
      <dgm:t>
        <a:bodyPr/>
        <a:lstStyle/>
        <a:p>
          <a:endParaRPr lang="ru-RU"/>
        </a:p>
      </dgm:t>
    </dgm:pt>
    <dgm:pt modelId="{B3A16BB8-AECC-49C2-BF46-EA5F0C36E766}" type="sibTrans" cxnId="{21F3A05A-6AB2-4D63-A3AB-9874D8425770}">
      <dgm:prSet/>
      <dgm:spPr/>
      <dgm:t>
        <a:bodyPr/>
        <a:lstStyle/>
        <a:p>
          <a:endParaRPr lang="ru-RU"/>
        </a:p>
      </dgm:t>
    </dgm:pt>
    <dgm:pt modelId="{ED40E92D-8971-402E-9848-AFAA1AD66455}" type="pres">
      <dgm:prSet presAssocID="{73293BA0-74E5-4BE5-91D7-59D99DE7DFE9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19F9DE-01CE-4351-A018-651BF0101150}" type="pres">
      <dgm:prSet presAssocID="{73293BA0-74E5-4BE5-91D7-59D99DE7DFE9}" presName="ribbon" presStyleLbl="node1" presStyleIdx="0" presStyleCnt="1"/>
      <dgm:spPr/>
      <dgm:t>
        <a:bodyPr/>
        <a:lstStyle/>
        <a:p>
          <a:endParaRPr lang="ru-RU"/>
        </a:p>
      </dgm:t>
    </dgm:pt>
    <dgm:pt modelId="{DB5510AE-2410-46ED-AFC9-766539571F02}" type="pres">
      <dgm:prSet presAssocID="{73293BA0-74E5-4BE5-91D7-59D99DE7DFE9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15C740-60B6-4246-9C97-A110F36A499E}" type="pres">
      <dgm:prSet presAssocID="{73293BA0-74E5-4BE5-91D7-59D99DE7DFE9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625F29-DD4D-4F0B-9B9B-BD52B19B60C7}" type="presOf" srcId="{73293BA0-74E5-4BE5-91D7-59D99DE7DFE9}" destId="{ED40E92D-8971-402E-9848-AFAA1AD66455}" srcOrd="0" destOrd="0" presId="urn:microsoft.com/office/officeart/2005/8/layout/arrow6"/>
    <dgm:cxn modelId="{DCBEDE21-8F05-4CC7-BE3B-81B8CE53D63E}" srcId="{73293BA0-74E5-4BE5-91D7-59D99DE7DFE9}" destId="{6351A2E6-5037-4FDA-A710-9B3C2B65854D}" srcOrd="2" destOrd="0" parTransId="{7960DB62-81C8-4B8E-AC1E-270F49E86192}" sibTransId="{1A51CC29-34EA-4E94-B128-FDCA2BCFC08C}"/>
    <dgm:cxn modelId="{F9525559-0DF4-4049-9D9E-391C545C590C}" type="presOf" srcId="{CB02D85A-2F80-450D-A7BA-FD3018C3DA05}" destId="{5A15C740-60B6-4246-9C97-A110F36A499E}" srcOrd="0" destOrd="0" presId="urn:microsoft.com/office/officeart/2005/8/layout/arrow6"/>
    <dgm:cxn modelId="{21F3A05A-6AB2-4D63-A3AB-9874D8425770}" srcId="{73293BA0-74E5-4BE5-91D7-59D99DE7DFE9}" destId="{D921BE28-2EAF-4AC4-BA8C-9AE3A3177563}" srcOrd="0" destOrd="0" parTransId="{2896CF04-D702-44DA-A2A8-07F8E58F2256}" sibTransId="{B3A16BB8-AECC-49C2-BF46-EA5F0C36E766}"/>
    <dgm:cxn modelId="{C0A41023-5F71-4007-8379-B223C76C4E84}" type="presOf" srcId="{D921BE28-2EAF-4AC4-BA8C-9AE3A3177563}" destId="{DB5510AE-2410-46ED-AFC9-766539571F02}" srcOrd="0" destOrd="0" presId="urn:microsoft.com/office/officeart/2005/8/layout/arrow6"/>
    <dgm:cxn modelId="{2B245742-EA59-43E3-A5B1-DA69CC1A129F}" srcId="{73293BA0-74E5-4BE5-91D7-59D99DE7DFE9}" destId="{CB02D85A-2F80-450D-A7BA-FD3018C3DA05}" srcOrd="1" destOrd="0" parTransId="{7DA949D5-41E2-4077-82C4-60483A246589}" sibTransId="{19E94AA3-1A62-437D-9540-10DB56AE0BC6}"/>
    <dgm:cxn modelId="{5091A0BE-DB54-454B-AA35-486C0E8ECF9E}" type="presParOf" srcId="{ED40E92D-8971-402E-9848-AFAA1AD66455}" destId="{F919F9DE-01CE-4351-A018-651BF0101150}" srcOrd="0" destOrd="0" presId="urn:microsoft.com/office/officeart/2005/8/layout/arrow6"/>
    <dgm:cxn modelId="{F7C51DD0-9F15-433C-B455-0476F8506916}" type="presParOf" srcId="{ED40E92D-8971-402E-9848-AFAA1AD66455}" destId="{DB5510AE-2410-46ED-AFC9-766539571F02}" srcOrd="1" destOrd="0" presId="urn:microsoft.com/office/officeart/2005/8/layout/arrow6"/>
    <dgm:cxn modelId="{B389275F-4043-40CF-A828-C0BC7C1F9245}" type="presParOf" srcId="{ED40E92D-8971-402E-9848-AFAA1AD66455}" destId="{5A15C740-60B6-4246-9C97-A110F36A499E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F4E290-1D76-4641-952B-8EB0409CCEB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5FEB755-524A-41E7-B51A-F5CD1B1873B2}">
      <dgm:prSet custT="1"/>
      <dgm:spPr/>
      <dgm:t>
        <a:bodyPr/>
        <a:lstStyle/>
        <a:p>
          <a:pPr rtl="0"/>
          <a:r>
            <a:rPr lang="ru-RU" sz="1600" b="1" dirty="0" smtClean="0"/>
            <a:t>ФОРМА ФЕДЕРАЛЬНОГО СТАТИСТИЧЕСКОГО НАБЛЮДЕНИЯ № СПО-1</a:t>
          </a:r>
          <a:endParaRPr lang="ru-RU" sz="1600" dirty="0"/>
        </a:p>
      </dgm:t>
    </dgm:pt>
    <dgm:pt modelId="{5556EDD6-1F3F-4D34-AA8C-9C109BD9F978}" type="parTrans" cxnId="{D2A164F2-E489-427A-A309-F2EE81DA8F9E}">
      <dgm:prSet/>
      <dgm:spPr/>
      <dgm:t>
        <a:bodyPr/>
        <a:lstStyle/>
        <a:p>
          <a:endParaRPr lang="ru-RU"/>
        </a:p>
      </dgm:t>
    </dgm:pt>
    <dgm:pt modelId="{BC33F025-5C53-43B1-B937-C0A6C25ABADE}" type="sibTrans" cxnId="{D2A164F2-E489-427A-A309-F2EE81DA8F9E}">
      <dgm:prSet/>
      <dgm:spPr/>
      <dgm:t>
        <a:bodyPr/>
        <a:lstStyle/>
        <a:p>
          <a:endParaRPr lang="ru-RU"/>
        </a:p>
      </dgm:t>
    </dgm:pt>
    <dgm:pt modelId="{E8763C41-083B-432C-AC69-20AF947A2222}" type="pres">
      <dgm:prSet presAssocID="{DBF4E290-1D76-4641-952B-8EB0409CCE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0D8D4D-059B-42DD-A75A-5C4DB9D7172A}" type="pres">
      <dgm:prSet presAssocID="{75FEB755-524A-41E7-B51A-F5CD1B1873B2}" presName="node" presStyleLbl="node1" presStyleIdx="0" presStyleCnt="1" custLinFactNeighborX="-98" custLinFactNeighborY="-17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D70AB5-2CE8-461E-B443-16D414CED48F}" type="presOf" srcId="{DBF4E290-1D76-4641-952B-8EB0409CCEB1}" destId="{E8763C41-083B-432C-AC69-20AF947A2222}" srcOrd="0" destOrd="0" presId="urn:microsoft.com/office/officeart/2005/8/layout/process1"/>
    <dgm:cxn modelId="{BB00830E-934D-4D15-83E6-6993A9454891}" type="presOf" srcId="{75FEB755-524A-41E7-B51A-F5CD1B1873B2}" destId="{7B0D8D4D-059B-42DD-A75A-5C4DB9D7172A}" srcOrd="0" destOrd="0" presId="urn:microsoft.com/office/officeart/2005/8/layout/process1"/>
    <dgm:cxn modelId="{D2A164F2-E489-427A-A309-F2EE81DA8F9E}" srcId="{DBF4E290-1D76-4641-952B-8EB0409CCEB1}" destId="{75FEB755-524A-41E7-B51A-F5CD1B1873B2}" srcOrd="0" destOrd="0" parTransId="{5556EDD6-1F3F-4D34-AA8C-9C109BD9F978}" sibTransId="{BC33F025-5C53-43B1-B937-C0A6C25ABADE}"/>
    <dgm:cxn modelId="{7AAEAD26-F2EC-425F-BD81-174AC9FB6AF7}" type="presParOf" srcId="{E8763C41-083B-432C-AC69-20AF947A2222}" destId="{7B0D8D4D-059B-42DD-A75A-5C4DB9D7172A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4F9FED-7ECD-4820-ACEE-2530743F159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637EAE-A843-4C9C-A544-DA8B68138651}">
      <dgm:prSet custT="1"/>
      <dgm:spPr/>
      <dgm:t>
        <a:bodyPr/>
        <a:lstStyle/>
        <a:p>
          <a:pPr rtl="0"/>
          <a:r>
            <a:rPr lang="ru-RU" sz="1800" b="1" dirty="0" smtClean="0"/>
            <a:t>Варианты заполнения формы ФСН № СПО-1:</a:t>
          </a:r>
          <a:endParaRPr lang="ru-RU" sz="1800" dirty="0"/>
        </a:p>
      </dgm:t>
    </dgm:pt>
    <dgm:pt modelId="{F4C79192-79BF-4013-AFF9-C8DEED4BC18B}" type="parTrans" cxnId="{368010E9-4568-4EA7-9B42-605240C973C7}">
      <dgm:prSet/>
      <dgm:spPr/>
      <dgm:t>
        <a:bodyPr/>
        <a:lstStyle/>
        <a:p>
          <a:endParaRPr lang="ru-RU"/>
        </a:p>
      </dgm:t>
    </dgm:pt>
    <dgm:pt modelId="{4DD4C7DE-190C-4B8D-81D5-1DF54E007372}" type="sibTrans" cxnId="{368010E9-4568-4EA7-9B42-605240C973C7}">
      <dgm:prSet/>
      <dgm:spPr/>
      <dgm:t>
        <a:bodyPr/>
        <a:lstStyle/>
        <a:p>
          <a:endParaRPr lang="ru-RU"/>
        </a:p>
      </dgm:t>
    </dgm:pt>
    <dgm:pt modelId="{8EF66248-B2B8-4E80-844E-960AEA470BF9}">
      <dgm:prSet custT="1"/>
      <dgm:spPr/>
      <dgm:t>
        <a:bodyPr/>
        <a:lstStyle/>
        <a:p>
          <a:pPr algn="just" rtl="0"/>
          <a:r>
            <a:rPr lang="ru-RU" sz="1400" b="1" dirty="0" smtClean="0"/>
            <a:t>Заполнение формы непосредственно в личном кабинете </a:t>
          </a:r>
          <a:r>
            <a:rPr lang="ru-RU" sz="1400" dirty="0" smtClean="0"/>
            <a:t>(заполнять форму в личном кабинете могут одновременно несколько исполнителей, для этого каждому исполнителю необходимо пройти процедуру верификации, указав разные адреса электронной почты, чтобы избежать проблем с одновременной работой).</a:t>
          </a:r>
          <a:endParaRPr lang="ru-RU" sz="1400" dirty="0"/>
        </a:p>
      </dgm:t>
    </dgm:pt>
    <dgm:pt modelId="{85E9A133-5811-4F57-BFDB-AA9A5427A2A0}" type="parTrans" cxnId="{441EE38C-08B8-42D6-AB66-244C8DE3B6C9}">
      <dgm:prSet/>
      <dgm:spPr/>
      <dgm:t>
        <a:bodyPr/>
        <a:lstStyle/>
        <a:p>
          <a:endParaRPr lang="ru-RU"/>
        </a:p>
      </dgm:t>
    </dgm:pt>
    <dgm:pt modelId="{A9EF7668-3F9F-4CF4-855B-6600FE28754E}" type="sibTrans" cxnId="{441EE38C-08B8-42D6-AB66-244C8DE3B6C9}">
      <dgm:prSet/>
      <dgm:spPr/>
      <dgm:t>
        <a:bodyPr/>
        <a:lstStyle/>
        <a:p>
          <a:endParaRPr lang="ru-RU"/>
        </a:p>
      </dgm:t>
    </dgm:pt>
    <dgm:pt modelId="{40DB1C98-A113-400D-A457-34158B18CE4A}">
      <dgm:prSet custT="1"/>
      <dgm:spPr/>
      <dgm:t>
        <a:bodyPr/>
        <a:lstStyle/>
        <a:p>
          <a:pPr algn="just" rtl="0"/>
          <a:r>
            <a:rPr lang="ru-RU" sz="1400" b="1" dirty="0" smtClean="0"/>
            <a:t>Посредством выгрузки (экспорта) формы в формате </a:t>
          </a:r>
          <a:r>
            <a:rPr lang="ru-RU" sz="1400" b="1" dirty="0" err="1" smtClean="0"/>
            <a:t>Excel</a:t>
          </a:r>
          <a:r>
            <a:rPr lang="ru-RU" sz="1400" b="1" dirty="0" smtClean="0"/>
            <a:t> из личного кабинета (отдельно каждый подраздел отчёта)</a:t>
          </a:r>
          <a:r>
            <a:rPr lang="ru-RU" sz="1400" dirty="0" smtClean="0"/>
            <a:t>, заполнении формы на рабочем ПК и загрузки формы с внесёнными данными в личный кабинет (импорт данных). Процесс осуществляется с использованием кнопки </a:t>
          </a:r>
          <a:r>
            <a:rPr lang="ru-RU" sz="1400" b="1" dirty="0" smtClean="0"/>
            <a:t>"Экспорт/Импорт данных" </a:t>
          </a:r>
          <a:r>
            <a:rPr lang="ru-RU" sz="1400" dirty="0" smtClean="0"/>
            <a:t>(со значком листа </a:t>
          </a:r>
          <a:r>
            <a:rPr lang="ru-RU" sz="1400" dirty="0" err="1" smtClean="0"/>
            <a:t>Excel</a:t>
          </a:r>
          <a:r>
            <a:rPr lang="ru-RU" sz="1400" dirty="0" smtClean="0"/>
            <a:t>).</a:t>
          </a:r>
          <a:endParaRPr lang="ru-RU" sz="1400" dirty="0"/>
        </a:p>
      </dgm:t>
    </dgm:pt>
    <dgm:pt modelId="{A779AC26-94E7-4C3B-BA50-D33F9BC5A4E1}" type="parTrans" cxnId="{0E7E250B-A3FE-4A2D-B748-BB7FBC8E619A}">
      <dgm:prSet/>
      <dgm:spPr/>
      <dgm:t>
        <a:bodyPr/>
        <a:lstStyle/>
        <a:p>
          <a:endParaRPr lang="ru-RU"/>
        </a:p>
      </dgm:t>
    </dgm:pt>
    <dgm:pt modelId="{2C7233A7-182E-4AA4-9089-7C8CBD6B2F08}" type="sibTrans" cxnId="{0E7E250B-A3FE-4A2D-B748-BB7FBC8E619A}">
      <dgm:prSet/>
      <dgm:spPr/>
      <dgm:t>
        <a:bodyPr/>
        <a:lstStyle/>
        <a:p>
          <a:endParaRPr lang="ru-RU"/>
        </a:p>
      </dgm:t>
    </dgm:pt>
    <dgm:pt modelId="{B8F4DBBC-0444-4EB2-9459-451F06EF39FE}" type="pres">
      <dgm:prSet presAssocID="{324F9FED-7ECD-4820-ACEE-2530743F159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F4ADC7A-F663-439B-B9C5-AE3E90812002}" type="pres">
      <dgm:prSet presAssocID="{AD637EAE-A843-4C9C-A544-DA8B68138651}" presName="root" presStyleCnt="0"/>
      <dgm:spPr/>
    </dgm:pt>
    <dgm:pt modelId="{128A8640-E86F-4509-A1B2-1DE3DD2A58AF}" type="pres">
      <dgm:prSet presAssocID="{AD637EAE-A843-4C9C-A544-DA8B68138651}" presName="rootComposite" presStyleCnt="0"/>
      <dgm:spPr/>
    </dgm:pt>
    <dgm:pt modelId="{0B778C4F-5C0A-49AB-9F8F-6D1133E12410}" type="pres">
      <dgm:prSet presAssocID="{AD637EAE-A843-4C9C-A544-DA8B68138651}" presName="rootText" presStyleLbl="node1" presStyleIdx="0" presStyleCnt="1" custScaleX="319003" custScaleY="39776" custLinFactNeighborX="-167" custLinFactNeighborY="-37377"/>
      <dgm:spPr/>
      <dgm:t>
        <a:bodyPr/>
        <a:lstStyle/>
        <a:p>
          <a:endParaRPr lang="ru-RU"/>
        </a:p>
      </dgm:t>
    </dgm:pt>
    <dgm:pt modelId="{7A3D8251-6259-45B7-8128-66C51555E38E}" type="pres">
      <dgm:prSet presAssocID="{AD637EAE-A843-4C9C-A544-DA8B68138651}" presName="rootConnector" presStyleLbl="node1" presStyleIdx="0" presStyleCnt="1"/>
      <dgm:spPr/>
      <dgm:t>
        <a:bodyPr/>
        <a:lstStyle/>
        <a:p>
          <a:endParaRPr lang="ru-RU"/>
        </a:p>
      </dgm:t>
    </dgm:pt>
    <dgm:pt modelId="{D52ABE0B-AE79-45A0-9098-78778E840155}" type="pres">
      <dgm:prSet presAssocID="{AD637EAE-A843-4C9C-A544-DA8B68138651}" presName="childShape" presStyleCnt="0"/>
      <dgm:spPr/>
    </dgm:pt>
    <dgm:pt modelId="{19A6E39E-5CEA-4B42-897C-6B80BA457CEB}" type="pres">
      <dgm:prSet presAssocID="{85E9A133-5811-4F57-BFDB-AA9A5427A2A0}" presName="Name13" presStyleLbl="parChTrans1D2" presStyleIdx="0" presStyleCnt="2"/>
      <dgm:spPr/>
      <dgm:t>
        <a:bodyPr/>
        <a:lstStyle/>
        <a:p>
          <a:endParaRPr lang="ru-RU"/>
        </a:p>
      </dgm:t>
    </dgm:pt>
    <dgm:pt modelId="{BA05C232-405E-4D40-AE47-40068E9CCA4B}" type="pres">
      <dgm:prSet presAssocID="{8EF66248-B2B8-4E80-844E-960AEA470BF9}" presName="childText" presStyleLbl="bgAcc1" presStyleIdx="0" presStyleCnt="2" custScaleX="313743" custScaleY="195805" custLinFactNeighborX="-6524" custLinFactNeighborY="-196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423ECE-43C8-49D8-B4DF-8D129FB13C63}" type="pres">
      <dgm:prSet presAssocID="{A779AC26-94E7-4C3B-BA50-D33F9BC5A4E1}" presName="Name13" presStyleLbl="parChTrans1D2" presStyleIdx="1" presStyleCnt="2"/>
      <dgm:spPr/>
      <dgm:t>
        <a:bodyPr/>
        <a:lstStyle/>
        <a:p>
          <a:endParaRPr lang="ru-RU"/>
        </a:p>
      </dgm:t>
    </dgm:pt>
    <dgm:pt modelId="{F408BA69-D8D1-4441-B813-614709DFBE5B}" type="pres">
      <dgm:prSet presAssocID="{40DB1C98-A113-400D-A457-34158B18CE4A}" presName="childText" presStyleLbl="bgAcc1" presStyleIdx="1" presStyleCnt="2" custScaleX="309704" custScaleY="221435" custLinFactNeighborX="-5153" custLinFactNeighborY="-215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B333B9-C241-4D30-A8B2-D197A967EC0E}" type="presOf" srcId="{85E9A133-5811-4F57-BFDB-AA9A5427A2A0}" destId="{19A6E39E-5CEA-4B42-897C-6B80BA457CEB}" srcOrd="0" destOrd="0" presId="urn:microsoft.com/office/officeart/2005/8/layout/hierarchy3"/>
    <dgm:cxn modelId="{098C007E-FC26-471C-A4EE-FF84F5E1C2D2}" type="presOf" srcId="{AD637EAE-A843-4C9C-A544-DA8B68138651}" destId="{0B778C4F-5C0A-49AB-9F8F-6D1133E12410}" srcOrd="0" destOrd="0" presId="urn:microsoft.com/office/officeart/2005/8/layout/hierarchy3"/>
    <dgm:cxn modelId="{0E7E250B-A3FE-4A2D-B748-BB7FBC8E619A}" srcId="{AD637EAE-A843-4C9C-A544-DA8B68138651}" destId="{40DB1C98-A113-400D-A457-34158B18CE4A}" srcOrd="1" destOrd="0" parTransId="{A779AC26-94E7-4C3B-BA50-D33F9BC5A4E1}" sibTransId="{2C7233A7-182E-4AA4-9089-7C8CBD6B2F08}"/>
    <dgm:cxn modelId="{042EE26F-EB45-47B7-A3F7-BD61F55238F4}" type="presOf" srcId="{AD637EAE-A843-4C9C-A544-DA8B68138651}" destId="{7A3D8251-6259-45B7-8128-66C51555E38E}" srcOrd="1" destOrd="0" presId="urn:microsoft.com/office/officeart/2005/8/layout/hierarchy3"/>
    <dgm:cxn modelId="{5856CCFD-2454-4AAA-BD30-A4D6F537AE89}" type="presOf" srcId="{40DB1C98-A113-400D-A457-34158B18CE4A}" destId="{F408BA69-D8D1-4441-B813-614709DFBE5B}" srcOrd="0" destOrd="0" presId="urn:microsoft.com/office/officeart/2005/8/layout/hierarchy3"/>
    <dgm:cxn modelId="{441EE38C-08B8-42D6-AB66-244C8DE3B6C9}" srcId="{AD637EAE-A843-4C9C-A544-DA8B68138651}" destId="{8EF66248-B2B8-4E80-844E-960AEA470BF9}" srcOrd="0" destOrd="0" parTransId="{85E9A133-5811-4F57-BFDB-AA9A5427A2A0}" sibTransId="{A9EF7668-3F9F-4CF4-855B-6600FE28754E}"/>
    <dgm:cxn modelId="{06F2BE0E-05A5-4025-99E4-4270F16C1B13}" type="presOf" srcId="{8EF66248-B2B8-4E80-844E-960AEA470BF9}" destId="{BA05C232-405E-4D40-AE47-40068E9CCA4B}" srcOrd="0" destOrd="0" presId="urn:microsoft.com/office/officeart/2005/8/layout/hierarchy3"/>
    <dgm:cxn modelId="{946DE110-C619-405C-90D3-AE5DD3CA2B7F}" type="presOf" srcId="{324F9FED-7ECD-4820-ACEE-2530743F1590}" destId="{B8F4DBBC-0444-4EB2-9459-451F06EF39FE}" srcOrd="0" destOrd="0" presId="urn:microsoft.com/office/officeart/2005/8/layout/hierarchy3"/>
    <dgm:cxn modelId="{8B1DFB99-32A8-4CEB-AA48-59A55EE2A73A}" type="presOf" srcId="{A779AC26-94E7-4C3B-BA50-D33F9BC5A4E1}" destId="{0C423ECE-43C8-49D8-B4DF-8D129FB13C63}" srcOrd="0" destOrd="0" presId="urn:microsoft.com/office/officeart/2005/8/layout/hierarchy3"/>
    <dgm:cxn modelId="{368010E9-4568-4EA7-9B42-605240C973C7}" srcId="{324F9FED-7ECD-4820-ACEE-2530743F1590}" destId="{AD637EAE-A843-4C9C-A544-DA8B68138651}" srcOrd="0" destOrd="0" parTransId="{F4C79192-79BF-4013-AFF9-C8DEED4BC18B}" sibTransId="{4DD4C7DE-190C-4B8D-81D5-1DF54E007372}"/>
    <dgm:cxn modelId="{75C7E575-A3B4-43AD-BA5E-A9A53CB5F11E}" type="presParOf" srcId="{B8F4DBBC-0444-4EB2-9459-451F06EF39FE}" destId="{AF4ADC7A-F663-439B-B9C5-AE3E90812002}" srcOrd="0" destOrd="0" presId="urn:microsoft.com/office/officeart/2005/8/layout/hierarchy3"/>
    <dgm:cxn modelId="{FC0B70B0-6A69-4239-A156-2340D4FD0089}" type="presParOf" srcId="{AF4ADC7A-F663-439B-B9C5-AE3E90812002}" destId="{128A8640-E86F-4509-A1B2-1DE3DD2A58AF}" srcOrd="0" destOrd="0" presId="urn:microsoft.com/office/officeart/2005/8/layout/hierarchy3"/>
    <dgm:cxn modelId="{E612F589-8D43-4A08-8893-F0A887013C4A}" type="presParOf" srcId="{128A8640-E86F-4509-A1B2-1DE3DD2A58AF}" destId="{0B778C4F-5C0A-49AB-9F8F-6D1133E12410}" srcOrd="0" destOrd="0" presId="urn:microsoft.com/office/officeart/2005/8/layout/hierarchy3"/>
    <dgm:cxn modelId="{E63DC4C6-988B-4606-8460-736E62B894FE}" type="presParOf" srcId="{128A8640-E86F-4509-A1B2-1DE3DD2A58AF}" destId="{7A3D8251-6259-45B7-8128-66C51555E38E}" srcOrd="1" destOrd="0" presId="urn:microsoft.com/office/officeart/2005/8/layout/hierarchy3"/>
    <dgm:cxn modelId="{821AD391-2529-4873-88EE-69336314E7C7}" type="presParOf" srcId="{AF4ADC7A-F663-439B-B9C5-AE3E90812002}" destId="{D52ABE0B-AE79-45A0-9098-78778E840155}" srcOrd="1" destOrd="0" presId="urn:microsoft.com/office/officeart/2005/8/layout/hierarchy3"/>
    <dgm:cxn modelId="{AC0E940D-B9A4-4666-B6BC-3D210E142E26}" type="presParOf" srcId="{D52ABE0B-AE79-45A0-9098-78778E840155}" destId="{19A6E39E-5CEA-4B42-897C-6B80BA457CEB}" srcOrd="0" destOrd="0" presId="urn:microsoft.com/office/officeart/2005/8/layout/hierarchy3"/>
    <dgm:cxn modelId="{5D3FBDBD-2F89-4A6D-B2B7-7F7DA4011512}" type="presParOf" srcId="{D52ABE0B-AE79-45A0-9098-78778E840155}" destId="{BA05C232-405E-4D40-AE47-40068E9CCA4B}" srcOrd="1" destOrd="0" presId="urn:microsoft.com/office/officeart/2005/8/layout/hierarchy3"/>
    <dgm:cxn modelId="{14FB3009-0F0F-45B3-BA36-96C3F13F0870}" type="presParOf" srcId="{D52ABE0B-AE79-45A0-9098-78778E840155}" destId="{0C423ECE-43C8-49D8-B4DF-8D129FB13C63}" srcOrd="2" destOrd="0" presId="urn:microsoft.com/office/officeart/2005/8/layout/hierarchy3"/>
    <dgm:cxn modelId="{8B42E0BA-3E08-493F-BA30-D3F029245F51}" type="presParOf" srcId="{D52ABE0B-AE79-45A0-9098-78778E840155}" destId="{F408BA69-D8D1-4441-B813-614709DFBE5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4B276D-C168-4E34-BEB3-1F104C42A38E}">
      <dsp:nvSpPr>
        <dsp:cNvPr id="0" name=""/>
        <dsp:cNvSpPr/>
      </dsp:nvSpPr>
      <dsp:spPr>
        <a:xfrm>
          <a:off x="9544" y="0"/>
          <a:ext cx="9758889" cy="4030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ФОРМА ФЕДЕРАЛЬНОГО СТАТИСТИЧЕСКОГО НАБЛЮДЕНИЯ № СПО-1</a:t>
          </a:r>
          <a:endParaRPr lang="ru-RU" sz="2000" kern="1200" dirty="0"/>
        </a:p>
      </dsp:txBody>
      <dsp:txXfrm>
        <a:off x="21350" y="11806"/>
        <a:ext cx="9735277" cy="3794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19F9DE-01CE-4351-A018-651BF0101150}">
      <dsp:nvSpPr>
        <dsp:cNvPr id="0" name=""/>
        <dsp:cNvSpPr/>
      </dsp:nvSpPr>
      <dsp:spPr>
        <a:xfrm>
          <a:off x="1135513" y="0"/>
          <a:ext cx="7506950" cy="3002780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B5510AE-2410-46ED-AFC9-766539571F02}">
      <dsp:nvSpPr>
        <dsp:cNvPr id="0" name=""/>
        <dsp:cNvSpPr/>
      </dsp:nvSpPr>
      <dsp:spPr>
        <a:xfrm>
          <a:off x="2036348" y="525486"/>
          <a:ext cx="2477293" cy="1471362"/>
        </a:xfrm>
        <a:prstGeom prst="rect">
          <a:avLst/>
        </a:prstGeom>
        <a:noFill/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71120" rIns="0" bIns="76200" numCol="1" spcCol="1270" anchor="ctr" anchorCtr="0">
          <a:noAutofit/>
        </a:bodyPr>
        <a:lstStyle/>
        <a:p>
          <a:pPr lvl="0" algn="ct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ЭТАПЫ РАБОТЫ</a:t>
          </a:r>
        </a:p>
        <a:p>
          <a:pPr lvl="0" algn="ct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ПО ПОДГОТОВКЕ ФОРМЫ СПО-1 </a:t>
          </a:r>
        </a:p>
        <a:p>
          <a:pPr lvl="0" algn="ct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в 2026 году</a:t>
          </a:r>
          <a:endParaRPr lang="ru-RU" sz="2000" kern="1200" dirty="0"/>
        </a:p>
      </dsp:txBody>
      <dsp:txXfrm>
        <a:off x="2036348" y="525486"/>
        <a:ext cx="2477293" cy="1471362"/>
      </dsp:txXfrm>
    </dsp:sp>
    <dsp:sp modelId="{5A15C740-60B6-4246-9C97-A110F36A499E}">
      <dsp:nvSpPr>
        <dsp:cNvPr id="0" name=""/>
        <dsp:cNvSpPr/>
      </dsp:nvSpPr>
      <dsp:spPr>
        <a:xfrm>
          <a:off x="4888989" y="1005931"/>
          <a:ext cx="2927710" cy="1471362"/>
        </a:xfrm>
        <a:prstGeom prst="rect">
          <a:avLst/>
        </a:prstGeom>
        <a:noFill/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71120" rIns="0" bIns="76200" numCol="1" spcCol="1270" anchor="ctr" anchorCtr="0">
          <a:noAutofit/>
        </a:bodyPr>
        <a:lstStyle/>
        <a:p>
          <a:pPr lvl="0" algn="ct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РАЗЪЯСНЕНИЯ</a:t>
          </a:r>
        </a:p>
        <a:p>
          <a:pPr lvl="0" algn="ct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ПО ПОРЯДКУ ЗАПОЛНЕНИЯ</a:t>
          </a:r>
        </a:p>
        <a:p>
          <a:pPr lvl="0" algn="ct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ФОРМЫ СПО-1</a:t>
          </a:r>
          <a:endParaRPr lang="ru-RU" sz="2000" kern="1200" dirty="0"/>
        </a:p>
      </dsp:txBody>
      <dsp:txXfrm>
        <a:off x="4888989" y="1005931"/>
        <a:ext cx="2927710" cy="14713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0D8D4D-059B-42DD-A75A-5C4DB9D7172A}">
      <dsp:nvSpPr>
        <dsp:cNvPr id="0" name=""/>
        <dsp:cNvSpPr/>
      </dsp:nvSpPr>
      <dsp:spPr>
        <a:xfrm>
          <a:off x="0" y="0"/>
          <a:ext cx="10128543" cy="3333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ФОРМА ФЕДЕРАЛЬНОГО СТАТИСТИЧЕСКОГО НАБЛЮДЕНИЯ № СПО-1</a:t>
          </a:r>
          <a:endParaRPr lang="ru-RU" sz="1600" kern="1200" dirty="0"/>
        </a:p>
      </dsp:txBody>
      <dsp:txXfrm>
        <a:off x="9764" y="9764"/>
        <a:ext cx="10109015" cy="3138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778C4F-5C0A-49AB-9F8F-6D1133E12410}">
      <dsp:nvSpPr>
        <dsp:cNvPr id="0" name=""/>
        <dsp:cNvSpPr/>
      </dsp:nvSpPr>
      <dsp:spPr>
        <a:xfrm>
          <a:off x="0" y="0"/>
          <a:ext cx="5230541" cy="3260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Варианты заполнения формы ФСН № СПО-1:</a:t>
          </a:r>
          <a:endParaRPr lang="ru-RU" sz="1800" kern="1200" dirty="0"/>
        </a:p>
      </dsp:txBody>
      <dsp:txXfrm>
        <a:off x="9551" y="9551"/>
        <a:ext cx="5211439" cy="306992"/>
      </dsp:txXfrm>
    </dsp:sp>
    <dsp:sp modelId="{19A6E39E-5CEA-4B42-897C-6B80BA457CEB}">
      <dsp:nvSpPr>
        <dsp:cNvPr id="0" name=""/>
        <dsp:cNvSpPr/>
      </dsp:nvSpPr>
      <dsp:spPr>
        <a:xfrm>
          <a:off x="523054" y="326094"/>
          <a:ext cx="437478" cy="9110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1014"/>
              </a:lnTo>
              <a:lnTo>
                <a:pt x="437478" y="9110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05C232-405E-4D40-AE47-40068E9CCA4B}">
      <dsp:nvSpPr>
        <dsp:cNvPr id="0" name=""/>
        <dsp:cNvSpPr/>
      </dsp:nvSpPr>
      <dsp:spPr>
        <a:xfrm>
          <a:off x="960532" y="434477"/>
          <a:ext cx="4115436" cy="16052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Заполнение формы непосредственно в личном кабинете </a:t>
          </a:r>
          <a:r>
            <a:rPr lang="ru-RU" sz="1400" kern="1200" dirty="0" smtClean="0"/>
            <a:t>(заполнять форму в личном кабинете могут одновременно несколько исполнителей, для этого каждому исполнителю необходимо пройти процедуру верификации, указав разные адреса электронной почты, чтобы избежать проблем с одновременной работой).</a:t>
          </a:r>
          <a:endParaRPr lang="ru-RU" sz="1400" kern="1200" dirty="0"/>
        </a:p>
      </dsp:txBody>
      <dsp:txXfrm>
        <a:off x="1007548" y="481493"/>
        <a:ext cx="4021404" cy="1511228"/>
      </dsp:txXfrm>
    </dsp:sp>
    <dsp:sp modelId="{0C423ECE-43C8-49D8-B4DF-8D129FB13C63}">
      <dsp:nvSpPr>
        <dsp:cNvPr id="0" name=""/>
        <dsp:cNvSpPr/>
      </dsp:nvSpPr>
      <dsp:spPr>
        <a:xfrm>
          <a:off x="523054" y="326094"/>
          <a:ext cx="455462" cy="28111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11191"/>
              </a:lnTo>
              <a:lnTo>
                <a:pt x="455462" y="28111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08BA69-D8D1-4441-B813-614709DFBE5B}">
      <dsp:nvSpPr>
        <dsp:cNvPr id="0" name=""/>
        <dsp:cNvSpPr/>
      </dsp:nvSpPr>
      <dsp:spPr>
        <a:xfrm>
          <a:off x="978516" y="2229594"/>
          <a:ext cx="4062455" cy="1815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just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Посредством выгрузки (экспорта) формы в формате </a:t>
          </a:r>
          <a:r>
            <a:rPr lang="ru-RU" sz="1400" b="1" kern="1200" dirty="0" err="1" smtClean="0"/>
            <a:t>Excel</a:t>
          </a:r>
          <a:r>
            <a:rPr lang="ru-RU" sz="1400" b="1" kern="1200" dirty="0" smtClean="0"/>
            <a:t> из личного кабинета (отдельно каждый подраздел отчёта)</a:t>
          </a:r>
          <a:r>
            <a:rPr lang="ru-RU" sz="1400" kern="1200" dirty="0" smtClean="0"/>
            <a:t>, заполнении формы на рабочем ПК и загрузки формы с внесёнными данными в личный кабинет (импорт данных). Процесс осуществляется с использованием кнопки </a:t>
          </a:r>
          <a:r>
            <a:rPr lang="ru-RU" sz="1400" b="1" kern="1200" dirty="0" smtClean="0"/>
            <a:t>"Экспорт/Импорт данных" </a:t>
          </a:r>
          <a:r>
            <a:rPr lang="ru-RU" sz="1400" kern="1200" dirty="0" smtClean="0"/>
            <a:t>(со значком листа </a:t>
          </a:r>
          <a:r>
            <a:rPr lang="ru-RU" sz="1400" kern="1200" dirty="0" err="1" smtClean="0"/>
            <a:t>Excel</a:t>
          </a:r>
          <a:r>
            <a:rPr lang="ru-RU" sz="1400" kern="1200" dirty="0" smtClean="0"/>
            <a:t>).</a:t>
          </a:r>
          <a:endParaRPr lang="ru-RU" sz="1400" kern="1200" dirty="0"/>
        </a:p>
      </dsp:txBody>
      <dsp:txXfrm>
        <a:off x="1031687" y="2282765"/>
        <a:ext cx="3956113" cy="1709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F0C4D-9334-4B30-BE13-2308321A5DA9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25C05-4699-474D-A740-D989110E7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232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425C05-4699-474D-A740-D989110E7AE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099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7" y="2344486"/>
            <a:ext cx="908939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2" y="4235199"/>
            <a:ext cx="74853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2" y="1739459"/>
            <a:ext cx="4651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3" y="1739459"/>
            <a:ext cx="4651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534670" y="7033454"/>
            <a:ext cx="2459482" cy="276999"/>
          </a:xfrm>
        </p:spPr>
        <p:txBody>
          <a:bodyPr/>
          <a:lstStyle/>
          <a:p>
            <a:fld id="{AB4735C7-84D6-4FBF-AFE6-535B8D80B3D6}" type="datetime1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635756" y="7033454"/>
            <a:ext cx="3421888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699248" y="7033454"/>
            <a:ext cx="2459482" cy="276999"/>
          </a:xfrm>
        </p:spPr>
        <p:txBody>
          <a:bodyPr/>
          <a:lstStyle/>
          <a:p>
            <a:fld id="{4FD4C603-2A8E-4354-8ADF-CDBFC2BD38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664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7"/>
            <a:ext cx="96240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9"/>
            <a:ext cx="96240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3"/>
            <a:ext cx="34218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3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3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15">
        <a:defRPr>
          <a:latin typeface="+mn-lt"/>
          <a:ea typeface="+mn-ea"/>
          <a:cs typeface="+mn-cs"/>
        </a:defRPr>
      </a:lvl2pPr>
      <a:lvl3pPr marL="914428">
        <a:defRPr>
          <a:latin typeface="+mn-lt"/>
          <a:ea typeface="+mn-ea"/>
          <a:cs typeface="+mn-cs"/>
        </a:defRPr>
      </a:lvl3pPr>
      <a:lvl4pPr marL="1371643">
        <a:defRPr>
          <a:latin typeface="+mn-lt"/>
          <a:ea typeface="+mn-ea"/>
          <a:cs typeface="+mn-cs"/>
        </a:defRPr>
      </a:lvl4pPr>
      <a:lvl5pPr marL="1828858">
        <a:defRPr>
          <a:latin typeface="+mn-lt"/>
          <a:ea typeface="+mn-ea"/>
          <a:cs typeface="+mn-cs"/>
        </a:defRPr>
      </a:lvl5pPr>
      <a:lvl6pPr marL="2286072">
        <a:defRPr>
          <a:latin typeface="+mn-lt"/>
          <a:ea typeface="+mn-ea"/>
          <a:cs typeface="+mn-cs"/>
        </a:defRPr>
      </a:lvl6pPr>
      <a:lvl7pPr marL="2743286">
        <a:defRPr>
          <a:latin typeface="+mn-lt"/>
          <a:ea typeface="+mn-ea"/>
          <a:cs typeface="+mn-cs"/>
        </a:defRPr>
      </a:lvl7pPr>
      <a:lvl8pPr marL="3200500">
        <a:defRPr>
          <a:latin typeface="+mn-lt"/>
          <a:ea typeface="+mn-ea"/>
          <a:cs typeface="+mn-cs"/>
        </a:defRPr>
      </a:lvl8pPr>
      <a:lvl9pPr marL="365771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15">
        <a:defRPr>
          <a:latin typeface="+mn-lt"/>
          <a:ea typeface="+mn-ea"/>
          <a:cs typeface="+mn-cs"/>
        </a:defRPr>
      </a:lvl2pPr>
      <a:lvl3pPr marL="914428">
        <a:defRPr>
          <a:latin typeface="+mn-lt"/>
          <a:ea typeface="+mn-ea"/>
          <a:cs typeface="+mn-cs"/>
        </a:defRPr>
      </a:lvl3pPr>
      <a:lvl4pPr marL="1371643">
        <a:defRPr>
          <a:latin typeface="+mn-lt"/>
          <a:ea typeface="+mn-ea"/>
          <a:cs typeface="+mn-cs"/>
        </a:defRPr>
      </a:lvl4pPr>
      <a:lvl5pPr marL="1828858">
        <a:defRPr>
          <a:latin typeface="+mn-lt"/>
          <a:ea typeface="+mn-ea"/>
          <a:cs typeface="+mn-cs"/>
        </a:defRPr>
      </a:lvl5pPr>
      <a:lvl6pPr marL="2286072">
        <a:defRPr>
          <a:latin typeface="+mn-lt"/>
          <a:ea typeface="+mn-ea"/>
          <a:cs typeface="+mn-cs"/>
        </a:defRPr>
      </a:lvl6pPr>
      <a:lvl7pPr marL="2743286">
        <a:defRPr>
          <a:latin typeface="+mn-lt"/>
          <a:ea typeface="+mn-ea"/>
          <a:cs typeface="+mn-cs"/>
        </a:defRPr>
      </a:lvl7pPr>
      <a:lvl8pPr marL="3200500">
        <a:defRPr>
          <a:latin typeface="+mn-lt"/>
          <a:ea typeface="+mn-ea"/>
          <a:cs typeface="+mn-cs"/>
        </a:defRPr>
      </a:lvl8pPr>
      <a:lvl9pPr marL="365771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hyperlink" Target="mailto:stat_spo@ficto.ru" TargetMode="External"/><Relationship Id="rId3" Type="http://schemas.openxmlformats.org/officeDocument/2006/relationships/diagramLayout" Target="../diagrams/layout3.xml"/><Relationship Id="rId7" Type="http://schemas.openxmlformats.org/officeDocument/2006/relationships/hyperlink" Target="http://stat.ficto.ru/" TargetMode="External"/><Relationship Id="rId12" Type="http://schemas.microsoft.com/office/2007/relationships/diagramDrawing" Target="../diagrams/drawing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11" Type="http://schemas.openxmlformats.org/officeDocument/2006/relationships/diagramColors" Target="../diagrams/colors4.xml"/><Relationship Id="rId5" Type="http://schemas.openxmlformats.org/officeDocument/2006/relationships/diagramColors" Target="../diagrams/colors3.xml"/><Relationship Id="rId15" Type="http://schemas.openxmlformats.org/officeDocument/2006/relationships/hyperlink" Target="https://cposo.ru/" TargetMode="External"/><Relationship Id="rId10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3.xml"/><Relationship Id="rId9" Type="http://schemas.openxmlformats.org/officeDocument/2006/relationships/diagramLayout" Target="../diagrams/layout4.xml"/><Relationship Id="rId14" Type="http://schemas.openxmlformats.org/officeDocument/2006/relationships/hyperlink" Target="mailto:serokurovalv@cposo.r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sposamara@yandex.ru" TargetMode="External"/><Relationship Id="rId2" Type="http://schemas.openxmlformats.org/officeDocument/2006/relationships/hyperlink" Target="http://stat.ficto.ru/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902@cposo.ru" TargetMode="External"/><Relationship Id="rId2" Type="http://schemas.openxmlformats.org/officeDocument/2006/relationships/hyperlink" Target="http://stat.ficto.ru/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poso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902@cposo.ru" TargetMode="External"/><Relationship Id="rId2" Type="http://schemas.openxmlformats.org/officeDocument/2006/relationships/hyperlink" Target="https://max.ru/join/LmFHrJOoW5nSqnRdLdPJX7wqYn4tlyN2dBK2BY7KvC4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539443&amp;date=30.09.2026&amp;dst=101739&amp;field=134&amp;demo=1" TargetMode="External"/><Relationship Id="rId2" Type="http://schemas.openxmlformats.org/officeDocument/2006/relationships/hyperlink" Target="https://login.consultant.ru/link/?req=doc&amp;base=LAW&amp;n=544442&amp;date=30.09.2026&amp;demo=1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login.consultant.ru/link/?req=doc&amp;base=LAW&amp;n=540562&amp;date=30.09.2026&amp;dst=100019&amp;field=134&amp;demo=1" TargetMode="Externa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5389" y="2579788"/>
            <a:ext cx="10320674" cy="1392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579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СЕМИНАР</a:t>
            </a:r>
          </a:p>
          <a:p>
            <a:pPr algn="ctr">
              <a:lnSpc>
                <a:spcPct val="107000"/>
              </a:lnSpc>
            </a:pPr>
            <a:r>
              <a:rPr lang="ru-RU" sz="1579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«Подготовка формы федерального статистического наблюдения № СПО-1 </a:t>
            </a:r>
          </a:p>
          <a:p>
            <a:pPr algn="ctr">
              <a:lnSpc>
                <a:spcPct val="107000"/>
              </a:lnSpc>
            </a:pPr>
            <a:r>
              <a:rPr lang="ru-RU" sz="1579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«Сведения об образовательной организации, осуществляющей образовательную деятельность </a:t>
            </a:r>
          </a:p>
          <a:p>
            <a:pPr algn="ctr">
              <a:lnSpc>
                <a:spcPct val="107000"/>
              </a:lnSpc>
            </a:pPr>
            <a:r>
              <a:rPr lang="ru-RU" sz="1579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образовательным программам среднего профессионального образования» </a:t>
            </a:r>
          </a:p>
          <a:p>
            <a:pPr algn="ctr">
              <a:lnSpc>
                <a:spcPct val="107000"/>
              </a:lnSpc>
            </a:pPr>
            <a:r>
              <a:rPr lang="ru-RU" sz="1579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начало 2026/2027 учебного года»</a:t>
            </a:r>
            <a:endParaRPr lang="ru-RU" sz="1579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84" y="657225"/>
            <a:ext cx="3349683" cy="117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69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463" y="123825"/>
            <a:ext cx="10514475" cy="7162799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  <p:sp>
        <p:nvSpPr>
          <p:cNvPr id="29" name="TextBox 28"/>
          <p:cNvSpPr txBox="1"/>
          <p:nvPr/>
        </p:nvSpPr>
        <p:spPr>
          <a:xfrm>
            <a:off x="1664562" y="334100"/>
            <a:ext cx="74047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Семинар </a:t>
            </a:r>
            <a:r>
              <a:rPr lang="ru-RU" sz="1600" b="1" dirty="0">
                <a:solidFill>
                  <a:srgbClr val="002060"/>
                </a:solidFill>
                <a:cs typeface="Arial" panose="020B0604020202020204" pitchFamily="34" charset="0"/>
              </a:rPr>
              <a:t>с представителями профессиональных образовательных организаций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cs typeface="Arial" panose="020B0604020202020204" pitchFamily="34" charset="0"/>
              </a:rPr>
              <a:t> и территориальных управлений  министерства образования </a:t>
            </a:r>
            <a:r>
              <a:rPr lang="ru-RU" sz="16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Самарской </a:t>
            </a:r>
            <a:r>
              <a:rPr lang="ru-RU" sz="1600" b="1" dirty="0">
                <a:solidFill>
                  <a:srgbClr val="002060"/>
                </a:solidFill>
                <a:cs typeface="Arial" panose="020B0604020202020204" pitchFamily="34" charset="0"/>
              </a:rPr>
              <a:t>области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47838606"/>
              </p:ext>
            </p:extLst>
          </p:nvPr>
        </p:nvGraphicFramePr>
        <p:xfrm>
          <a:off x="477965" y="1729869"/>
          <a:ext cx="9777978" cy="403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2908301" y="5603990"/>
            <a:ext cx="4114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cs typeface="Arial" panose="020B0604020202020204" pitchFamily="34" charset="0"/>
              </a:rPr>
              <a:t>05 октября 2026</a:t>
            </a:r>
            <a:endParaRPr lang="ru-RU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22935" y="6046688"/>
            <a:ext cx="3303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cs typeface="Arial" panose="020B0604020202020204" pitchFamily="34" charset="0"/>
              </a:rPr>
              <a:t>Серокурова</a:t>
            </a:r>
            <a:r>
              <a:rPr lang="ru-RU" sz="1600" dirty="0">
                <a:cs typeface="Arial" panose="020B0604020202020204" pitchFamily="34" charset="0"/>
              </a:rPr>
              <a:t> </a:t>
            </a:r>
            <a:r>
              <a:rPr lang="ru-RU" sz="1600" dirty="0" smtClean="0">
                <a:cs typeface="Arial" panose="020B0604020202020204" pitchFamily="34" charset="0"/>
              </a:rPr>
              <a:t>Лариса Владимировна, </a:t>
            </a:r>
            <a:endParaRPr lang="ru-RU" sz="1600" dirty="0">
              <a:cs typeface="Arial" panose="020B0604020202020204" pitchFamily="34" charset="0"/>
            </a:endParaRPr>
          </a:p>
          <a:p>
            <a:r>
              <a:rPr lang="ru-RU" sz="1600" dirty="0">
                <a:cs typeface="Arial" panose="020B0604020202020204" pitchFamily="34" charset="0"/>
              </a:rPr>
              <a:t>методист ЦПО Самарской области</a:t>
            </a:r>
          </a:p>
        </p:txBody>
      </p:sp>
      <p:sp>
        <p:nvSpPr>
          <p:cNvPr id="9" name="Минус 8"/>
          <p:cNvSpPr/>
          <p:nvPr/>
        </p:nvSpPr>
        <p:spPr>
          <a:xfrm>
            <a:off x="6341627" y="5966271"/>
            <a:ext cx="4653600" cy="80419"/>
          </a:xfrm>
          <a:prstGeom prst="mathMinus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  <p:sp>
        <p:nvSpPr>
          <p:cNvPr id="15" name="Минус 14"/>
          <p:cNvSpPr/>
          <p:nvPr/>
        </p:nvSpPr>
        <p:spPr>
          <a:xfrm>
            <a:off x="283541" y="953871"/>
            <a:ext cx="10320399" cy="78025"/>
          </a:xfrm>
          <a:prstGeom prst="mathMinus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675527955"/>
              </p:ext>
            </p:extLst>
          </p:nvPr>
        </p:nvGraphicFramePr>
        <p:xfrm>
          <a:off x="477965" y="2254724"/>
          <a:ext cx="9777978" cy="3002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70761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463" y="123826"/>
            <a:ext cx="10514475" cy="7315198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653520973"/>
              </p:ext>
            </p:extLst>
          </p:nvPr>
        </p:nvGraphicFramePr>
        <p:xfrm>
          <a:off x="293037" y="306675"/>
          <a:ext cx="10148355" cy="333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61507" y="1413541"/>
            <a:ext cx="10076075" cy="848566"/>
          </a:xfrm>
          <a:prstGeom prst="rect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351"/>
              </a:spcAft>
            </a:pPr>
            <a:r>
              <a:rPr lang="ru-RU" sz="150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Статистические данные по форме ФСН № СПО-1 предоставляются </a:t>
            </a:r>
            <a:r>
              <a:rPr lang="ru-RU" sz="1501" dirty="0"/>
              <a:t>в </a:t>
            </a:r>
            <a:r>
              <a:rPr lang="ru-RU" sz="1501" dirty="0" err="1">
                <a:cs typeface="Arial" panose="020B0604020202020204" pitchFamily="34" charset="0"/>
              </a:rPr>
              <a:t>Минпросвещение</a:t>
            </a:r>
            <a:r>
              <a:rPr lang="ru-RU" sz="1501" dirty="0">
                <a:cs typeface="Arial" panose="020B0604020202020204" pitchFamily="34" charset="0"/>
              </a:rPr>
              <a:t> России </a:t>
            </a:r>
            <a:r>
              <a:rPr lang="ru-RU" sz="1501" b="1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в </a:t>
            </a:r>
            <a:r>
              <a:rPr lang="ru-RU" sz="1501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электронном виде в личном кабинете организации по адресу </a:t>
            </a:r>
            <a:r>
              <a:rPr lang="ru-RU" sz="1501" b="1" u="sng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  <a:hlinkClick r:id="rId7"/>
              </a:rPr>
              <a:t>http://</a:t>
            </a:r>
            <a:r>
              <a:rPr lang="ru-RU" sz="1501" b="1" u="sng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  <a:hlinkClick r:id="rId7"/>
              </a:rPr>
              <a:t>stat.ficto.ru</a:t>
            </a:r>
            <a:r>
              <a:rPr lang="ru-RU" sz="1501" dirty="0" smtClean="0">
                <a:cs typeface="Arial" panose="020B0604020202020204" pitchFamily="34" charset="0"/>
              </a:rPr>
              <a:t>.</a:t>
            </a:r>
            <a:endParaRPr lang="ru-RU" sz="1501" b="1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501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Срок </a:t>
            </a:r>
            <a:r>
              <a:rPr lang="ru-RU" sz="1501" b="1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сдачи отчёта (первичное размещение в </a:t>
            </a:r>
            <a:r>
              <a:rPr lang="ru-RU" sz="1501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личном </a:t>
            </a:r>
            <a:r>
              <a:rPr lang="ru-RU" sz="1501" b="1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кабинете) </a:t>
            </a:r>
            <a:r>
              <a:rPr lang="ru-RU" sz="150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ru-RU" sz="1501" dirty="0" smtClean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до 15.10.2026</a:t>
            </a:r>
            <a:r>
              <a:rPr lang="ru-RU" sz="1501" dirty="0" smtClean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ru-RU" sz="1501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830055410"/>
              </p:ext>
            </p:extLst>
          </p:nvPr>
        </p:nvGraphicFramePr>
        <p:xfrm>
          <a:off x="293039" y="2327252"/>
          <a:ext cx="5230543" cy="4286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5725630" y="2426641"/>
            <a:ext cx="4676258" cy="2086212"/>
          </a:xfrm>
          <a:prstGeom prst="rect">
            <a:avLst/>
          </a:prstGeom>
          <a:ln w="28575" cap="rnd">
            <a:solidFill>
              <a:schemeClr val="accent1">
                <a:lumMod val="75000"/>
              </a:schemeClr>
            </a:solidFill>
            <a:round/>
          </a:ln>
        </p:spPr>
        <p:txBody>
          <a:bodyPr wrap="square">
            <a:spAutoFit/>
          </a:bodyPr>
          <a:lstStyle/>
          <a:p>
            <a:pPr algn="just">
              <a:lnSpc>
                <a:spcPct val="95000"/>
              </a:lnSpc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После заполнения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формы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необходимо </a:t>
            </a: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проверить внесённые данные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наличие </a:t>
            </a: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ошибок:</a:t>
            </a:r>
          </a:p>
          <a:p>
            <a:pPr algn="just">
              <a:lnSpc>
                <a:spcPct val="95000"/>
              </a:lnSpc>
            </a:pP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ru-RU" sz="1200" i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автоматизированная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i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проверка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(в личном кабинете </a:t>
            </a:r>
            <a:r>
              <a:rPr lang="ru-RU" sz="1200" u="sng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/>
              </a:rPr>
              <a:t>http://stat.ficto.ru 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протоколах контроля);</a:t>
            </a:r>
          </a:p>
          <a:p>
            <a:pPr algn="just">
              <a:lnSpc>
                <a:spcPct val="95000"/>
              </a:lnSpc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ru-RU" sz="1200" i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ручная проверка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(распечатать отчёт из личного кабинета и проверить на наличие 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ошибок, т.к. 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 все ошибки выявляются программными средствами </a:t>
            </a:r>
            <a:r>
              <a:rPr 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контроля</a:t>
            </a:r>
            <a:r>
              <a: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5000"/>
              </a:lnSpc>
              <a:spcBef>
                <a:spcPts val="526"/>
              </a:spcBef>
            </a:pP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 отсутствии ошибок необходимо </a:t>
            </a: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сформировать электронный документ с отчётом и подписать его квалифицированной электронной подписью </a:t>
            </a:r>
            <a:r>
              <a:rPr lang="ru-RU" sz="1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</a:t>
            </a: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личном кабинете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(в 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режиме </a:t>
            </a:r>
            <a:r>
              <a:rPr lang="ru-RU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онлайн).</a:t>
            </a:r>
            <a:endParaRPr lang="ru-RU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7317" y="6692275"/>
            <a:ext cx="527626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 вопросам предоставления доступа и работы в личном кабинете (вкл. заполнение формы СПО-1) 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обращаться по телефону +7(495)009-65-65 с 10:00 до 18:00 (по московскому времени) или по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эл.почте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stat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_</a:t>
            </a:r>
            <a:r>
              <a:rPr lang="en-US" sz="1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spo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@</a:t>
            </a:r>
            <a:r>
              <a:rPr lang="en-US" sz="1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ficto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.</a:t>
            </a:r>
            <a:r>
              <a:rPr lang="en-US" sz="1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ru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738464" y="6691779"/>
            <a:ext cx="465059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000000"/>
                </a:solidFill>
                <a:ea typeface="Calibri" panose="020F0502020204030204" pitchFamily="34" charset="0"/>
              </a:rPr>
              <a:t>По методическим вопросам заполнения формы СПО-1 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обращаться к методисту ЦПО Самарской области </a:t>
            </a:r>
            <a:r>
              <a:rPr lang="ru-RU" sz="1200" dirty="0" err="1">
                <a:solidFill>
                  <a:srgbClr val="000000"/>
                </a:solidFill>
                <a:ea typeface="Calibri" panose="020F0502020204030204" pitchFamily="34" charset="0"/>
              </a:rPr>
              <a:t>Серокуровой</a:t>
            </a: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 Л.В.: </a:t>
            </a:r>
            <a:b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</a:br>
            <a:r>
              <a:rPr lang="ru-RU" sz="1200" dirty="0">
                <a:solidFill>
                  <a:srgbClr val="000000"/>
                </a:solidFill>
                <a:ea typeface="Calibri" panose="020F0502020204030204" pitchFamily="34" charset="0"/>
              </a:rPr>
              <a:t>тел. </a:t>
            </a:r>
            <a:r>
              <a:rPr lang="ru-RU" sz="1200" dirty="0">
                <a:ea typeface="Calibri" panose="020F0502020204030204" pitchFamily="34" charset="0"/>
              </a:rPr>
              <a:t>(846)200-15-19 (доб. 902#), </a:t>
            </a:r>
            <a:r>
              <a:rPr lang="en-US" sz="1200" dirty="0">
                <a:ea typeface="Calibri" panose="020F0502020204030204" pitchFamily="34" charset="0"/>
              </a:rPr>
              <a:t>e</a:t>
            </a:r>
            <a:r>
              <a:rPr lang="ru-RU" sz="1200" dirty="0">
                <a:ea typeface="Calibri" panose="020F0502020204030204" pitchFamily="34" charset="0"/>
              </a:rPr>
              <a:t>-</a:t>
            </a:r>
            <a:r>
              <a:rPr lang="en-US" sz="1200" dirty="0">
                <a:ea typeface="Calibri" panose="020F0502020204030204" pitchFamily="34" charset="0"/>
              </a:rPr>
              <a:t>mail</a:t>
            </a:r>
            <a:r>
              <a:rPr lang="ru-RU" sz="1200" dirty="0">
                <a:ea typeface="Calibri" panose="020F0502020204030204" pitchFamily="34" charset="0"/>
              </a:rPr>
              <a:t>: </a:t>
            </a:r>
            <a:r>
              <a:rPr lang="ru-RU" sz="1200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902</a:t>
            </a:r>
            <a:r>
              <a:rPr lang="ru-RU" sz="1200" u="sng" dirty="0" smtClean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@</a:t>
            </a:r>
            <a:r>
              <a:rPr lang="en-US" sz="1200" u="sng" dirty="0" err="1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cposo</a:t>
            </a:r>
            <a:r>
              <a:rPr lang="ru-RU" sz="1200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.</a:t>
            </a:r>
            <a:r>
              <a:rPr lang="en-US" sz="1200" u="sng" dirty="0" err="1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ru</a:t>
            </a:r>
            <a:r>
              <a:rPr lang="ru-RU" sz="1200" dirty="0">
                <a:ea typeface="Calibri" panose="020F0502020204030204" pitchFamily="34" charset="0"/>
              </a:rPr>
              <a:t>.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00658" y="789406"/>
            <a:ext cx="10140735" cy="5542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50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Организационно-методические материалы по подготовке формы ФСН № СПО-1 в </a:t>
            </a:r>
            <a:r>
              <a:rPr lang="ru-RU" sz="150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2026 </a:t>
            </a:r>
            <a:r>
              <a:rPr lang="ru-RU" sz="150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году </a:t>
            </a:r>
            <a:r>
              <a:rPr lang="ru-RU" sz="150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размещаются </a:t>
            </a:r>
            <a:r>
              <a:rPr lang="ru-RU" sz="150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сайте ЦПО Самарской области </a:t>
            </a:r>
            <a:r>
              <a:rPr lang="en-US" sz="150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15"/>
              </a:rPr>
              <a:t>https://cposo.ru</a:t>
            </a:r>
            <a:r>
              <a:rPr lang="ru-RU" sz="150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(раздел </a:t>
            </a:r>
            <a:r>
              <a:rPr lang="ru-RU" sz="150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Направления деятельности – Статистика образования</a:t>
            </a:r>
            <a:r>
              <a:rPr lang="ru-RU" sz="150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  <a:endParaRPr lang="ru-RU" sz="150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25631" y="4772025"/>
            <a:ext cx="4676257" cy="1161857"/>
          </a:xfrm>
          <a:prstGeom prst="rect">
            <a:avLst/>
          </a:prstGeom>
          <a:ln w="28575" cap="rnd">
            <a:solidFill>
              <a:schemeClr val="accent1">
                <a:lumMod val="75000"/>
              </a:schemeClr>
            </a:solidFill>
            <a:round/>
          </a:ln>
        </p:spPr>
        <p:txBody>
          <a:bodyPr wrap="square">
            <a:spAutoFit/>
          </a:bodyPr>
          <a:lstStyle/>
          <a:p>
            <a:pPr algn="just">
              <a:lnSpc>
                <a:spcPct val="95000"/>
              </a:lnSpc>
              <a:spcBef>
                <a:spcPts val="526"/>
              </a:spcBef>
            </a:pPr>
            <a:r>
              <a:rPr lang="ru-RU" sz="1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Выверенный отчёт </a:t>
            </a: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CПО-1 необходимо </a:t>
            </a:r>
            <a:r>
              <a:rPr lang="ru-RU" sz="12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предоставить </a:t>
            </a: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проверку:</a:t>
            </a:r>
          </a:p>
          <a:p>
            <a:pPr marL="228600" indent="-228600" algn="just">
              <a:lnSpc>
                <a:spcPct val="95000"/>
              </a:lnSpc>
              <a:spcBef>
                <a:spcPts val="526"/>
              </a:spcBef>
              <a:buAutoNum type="arabicParenR"/>
            </a:pPr>
            <a:r>
              <a:rPr lang="ru-RU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территориальное управление (гос. ПОО СО);</a:t>
            </a:r>
            <a:endParaRPr lang="ru-RU" sz="1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5000"/>
              </a:lnSpc>
              <a:spcBef>
                <a:spcPts val="526"/>
              </a:spcBef>
            </a:pPr>
            <a:r>
              <a:rPr lang="ru-RU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 в </a:t>
            </a:r>
            <a:r>
              <a:rPr lang="ru-RU" sz="1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Минобр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СО (гос. ПОО СО);</a:t>
            </a:r>
          </a:p>
          <a:p>
            <a:pPr algn="just">
              <a:lnSpc>
                <a:spcPct val="95000"/>
              </a:lnSpc>
              <a:spcBef>
                <a:spcPts val="526"/>
              </a:spcBef>
            </a:pPr>
            <a:r>
              <a:rPr lang="ru-RU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  в 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ЦПО Самарской области.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10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188" y="169777"/>
            <a:ext cx="10214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(для государственных ПОО Самарской области):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06567" y="615839"/>
            <a:ext cx="10147580" cy="1200330"/>
            <a:chOff x="578800" y="1003141"/>
            <a:chExt cx="11112504" cy="879108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578800" y="1128065"/>
              <a:ext cx="481263" cy="3351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en-US" sz="2700" b="1" dirty="0">
                  <a:solidFill>
                    <a:prstClr val="white"/>
                  </a:solidFill>
                  <a:latin typeface="Bahnschrift Light" panose="020B0502040204020203" pitchFamily="34" charset="0"/>
                </a:rPr>
                <a:t>1</a:t>
              </a:r>
              <a:endParaRPr lang="ru-RU" sz="2700" b="1" dirty="0">
                <a:solidFill>
                  <a:prstClr val="white"/>
                </a:solidFill>
                <a:latin typeface="Bahnschrift Light" panose="020B0502040204020203" pitchFamily="34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265640" y="1003141"/>
              <a:ext cx="7669747" cy="879108"/>
            </a:xfrm>
            <a:prstGeom prst="rect">
              <a:avLst/>
            </a:prstGeom>
            <a:ln w="12700">
              <a:noFill/>
            </a:ln>
          </p:spPr>
          <p:txBody>
            <a:bodyPr wrap="square">
              <a:spAutoFit/>
            </a:bodyPr>
            <a:lstStyle/>
            <a:p>
              <a:pPr marL="285750" indent="-285750" algn="just" defTabSz="685821">
                <a:buFontTx/>
                <a:buChar char="-"/>
              </a:pP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Заполнение формы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отчёта в личном кабинете организации на </a:t>
              </a:r>
              <a:r>
                <a:rPr lang="ru-RU" sz="1200" u="sng" dirty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http://</a:t>
              </a:r>
              <a:r>
                <a:rPr lang="ru-RU" sz="1200" u="sng" dirty="0" smtClean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stat.ficto.ru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  <a:p>
              <a:pPr marL="285750" indent="-285750" algn="just" defTabSz="685821">
                <a:buFontTx/>
                <a:buChar char="-"/>
              </a:pP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Проверка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отчёта на наличие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ошибок – </a:t>
              </a:r>
              <a:r>
                <a:rPr lang="ru-RU" sz="1200" i="1" dirty="0" smtClean="0">
                  <a:solidFill>
                    <a:srgbClr val="7030A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автоматизированная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(в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протоколах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контроля), </a:t>
              </a:r>
              <a:r>
                <a:rPr lang="ru-RU" sz="1200" i="1" dirty="0" smtClean="0">
                  <a:solidFill>
                    <a:srgbClr val="7030A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ручная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(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распечатать отчёт из личного кабинета и проверить на наличие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ошибок), и устранение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выявленных ошибок. </a:t>
              </a:r>
              <a:endParaRPr lang="ru-RU" sz="12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285750" indent="-285750" algn="just" defTabSz="685821">
                <a:buFontTx/>
                <a:buChar char="-"/>
              </a:pP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Подписание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личном кабинете </a:t>
              </a:r>
              <a:r>
                <a:rPr lang="ru-RU" sz="1200" u="sng" dirty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http://stat.ficto.ru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электронной версии отчёта квалифицированной электронной подписью (ЭП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).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9621452" y="1100195"/>
              <a:ext cx="2069852" cy="5749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ru-RU" sz="14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 15.10.2026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</a:p>
            <a:p>
              <a:pPr algn="ctr" defTabSz="685821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 учётом сроков проверки отчётов </a:t>
              </a:r>
            </a:p>
            <a:p>
              <a:pPr algn="ctr" defTabSz="685821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ТУ, ЦПО, МО</a:t>
              </a:r>
            </a:p>
          </p:txBody>
        </p:sp>
        <p:cxnSp>
          <p:nvCxnSpPr>
            <p:cNvPr id="7" name="Соединительная линия уступом 6"/>
            <p:cNvCxnSpPr/>
            <p:nvPr/>
          </p:nvCxnSpPr>
          <p:spPr>
            <a:xfrm rot="5400000" flipH="1" flipV="1">
              <a:off x="5192364" y="-2955450"/>
              <a:ext cx="86930" cy="8805225"/>
            </a:xfrm>
            <a:prstGeom prst="bentConnector4">
              <a:avLst>
                <a:gd name="adj1" fmla="val -494390"/>
                <a:gd name="adj2" fmla="val 93404"/>
              </a:avLst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7"/>
          <p:cNvGrpSpPr/>
          <p:nvPr/>
        </p:nvGrpSpPr>
        <p:grpSpPr>
          <a:xfrm>
            <a:off x="189450" y="2173184"/>
            <a:ext cx="10156407" cy="2054409"/>
            <a:chOff x="546686" y="2101681"/>
            <a:chExt cx="11122172" cy="2491427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546686" y="2345303"/>
              <a:ext cx="481263" cy="51735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ru-RU" sz="2700" b="1" dirty="0">
                  <a:solidFill>
                    <a:prstClr val="white"/>
                  </a:solidFill>
                  <a:latin typeface="Bahnschrift Light" panose="020B0502040204020203" pitchFamily="34" charset="0"/>
                </a:rPr>
                <a:t>2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192194" y="2101681"/>
              <a:ext cx="7663733" cy="2491427"/>
            </a:xfrm>
            <a:prstGeom prst="rect">
              <a:avLst/>
            </a:prstGeom>
            <a:ln w="12700">
              <a:noFill/>
            </a:ln>
          </p:spPr>
          <p:txBody>
            <a:bodyPr wrap="square">
              <a:spAutoFit/>
            </a:bodyPr>
            <a:lstStyle/>
            <a:p>
              <a:pPr algn="just" defTabSz="685821"/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ПЕРВИЧНАЯ ПРОВЕРКА заполненного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отчёта: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285759" indent="-285759" algn="just" defTabSz="685821">
                <a:buFontTx/>
                <a:buChar char="-"/>
              </a:pP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Территориальным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управлением </a:t>
              </a:r>
              <a:r>
                <a:rPr lang="ru-RU" sz="1200" dirty="0" err="1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Минобр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. СО </a:t>
              </a:r>
              <a:r>
                <a:rPr lang="ru-RU" sz="1200" dirty="0" smtClean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</a:t>
              </a: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График устанавливается каждым ТУ самостоятельно</a:t>
              </a:r>
              <a:r>
                <a:rPr lang="ru-RU" sz="1200" dirty="0" smtClean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;</a:t>
              </a:r>
            </a:p>
            <a:p>
              <a:pPr marL="285759" indent="-285759" algn="just" defTabSz="685821">
                <a:spcBef>
                  <a:spcPts val="300"/>
                </a:spcBef>
                <a:buFontTx/>
                <a:buChar char="-"/>
              </a:pPr>
              <a:r>
                <a:rPr lang="ru-RU" sz="1200" dirty="0" err="1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Минобр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. СО (Коновалова Е.О.): в</a:t>
              </a:r>
              <a:r>
                <a:rPr lang="ru-RU" sz="1200" dirty="0">
                  <a:solidFill>
                    <a:schemeClr val="accent4">
                      <a:lumMod val="50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ЭЛЕКТРОННОМ ВИДЕ </a:t>
              </a:r>
              <a:r>
                <a:rPr lang="en-US" sz="12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  <a:hlinkClick r:id="rId3"/>
                </a:rPr>
                <a:t>sposamara@yandex.ru</a:t>
              </a:r>
              <a:r>
                <a:rPr lang="en-US" sz="12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 формате файла </a:t>
              </a:r>
              <a:r>
                <a:rPr lang="en-US" sz="1200" dirty="0">
                  <a:solidFill>
                    <a:srgbClr val="FF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PDF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выгруженного из личного кабинета </a:t>
              </a:r>
              <a:r>
                <a:rPr lang="ru-RU" sz="1200" u="sng" dirty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http://</a:t>
              </a:r>
              <a:r>
                <a:rPr lang="ru-RU" sz="1200" u="sng" dirty="0" smtClean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stat.ficto.ru</a:t>
              </a:r>
              <a:r>
                <a:rPr lang="en-US" sz="1200" u="sng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dirty="0" smtClean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(График </a:t>
              </a: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утверждён распоряжением </a:t>
              </a:r>
              <a:r>
                <a:rPr lang="ru-RU" sz="1200" dirty="0" err="1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Минобр</a:t>
              </a: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. СО от </a:t>
              </a:r>
              <a:r>
                <a:rPr lang="ru-RU" sz="1200" dirty="0" smtClean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01.10.2026 </a:t>
              </a: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№</a:t>
              </a:r>
              <a:r>
                <a:rPr lang="ru-RU" sz="1200" dirty="0" smtClean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1262-р)</a:t>
              </a:r>
              <a:r>
                <a:rPr lang="ru-RU" sz="12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285759" indent="-285759" algn="just" defTabSz="685821">
                <a:spcBef>
                  <a:spcPts val="600"/>
                </a:spcBef>
                <a:buFontTx/>
                <a:buChar char="-"/>
              </a:pP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ЦПО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Самарской области (Серокурова Л.В.): в</a:t>
              </a:r>
              <a:r>
                <a:rPr lang="ru-RU" sz="1200" dirty="0">
                  <a:solidFill>
                    <a:schemeClr val="accent4">
                      <a:lumMod val="50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dirty="0" smtClean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БУМАЖНОМ ВИДЕ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и в</a:t>
              </a:r>
              <a:r>
                <a:rPr lang="ru-RU" sz="1200" dirty="0">
                  <a:solidFill>
                    <a:schemeClr val="accent4">
                      <a:lumMod val="50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dirty="0" smtClean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ЭЛЕКТРОННОМ ВИДЕ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формате файла </a:t>
              </a:r>
              <a:r>
                <a:rPr lang="en-US" sz="1200" dirty="0">
                  <a:solidFill>
                    <a:srgbClr val="FF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PDF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выгруженного из личного кабинета </a:t>
              </a:r>
              <a:r>
                <a:rPr lang="ru-RU" sz="1200" u="sng" dirty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http://stat.ficto.ru</a:t>
              </a:r>
              <a:r>
                <a:rPr lang="ru-RU" sz="1200" dirty="0">
                  <a:solidFill>
                    <a:schemeClr val="accent4">
                      <a:lumMod val="50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(График утверждён распоряжением </a:t>
              </a:r>
              <a:r>
                <a:rPr lang="ru-RU" sz="1200" dirty="0" err="1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Минобр</a:t>
              </a: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  <a:r>
                <a:rPr lang="ru-RU" sz="1200" dirty="0" smtClean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СО </a:t>
              </a:r>
              <a:r>
                <a:rPr lang="ru-RU" sz="1200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01.10.2026 №1262-р</a:t>
              </a:r>
              <a:r>
                <a:rPr lang="ru-RU" sz="1200" dirty="0" smtClean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  <a:r>
                <a:rPr lang="ru-RU" sz="1200" dirty="0" smtClean="0">
                  <a:solidFill>
                    <a:schemeClr val="accent4">
                      <a:lumMod val="50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.  ДОПОЛНИТЕЛЬНО ЗАПОЛНИТЬ: </a:t>
              </a:r>
              <a:r>
                <a:rPr lang="en-US" sz="1200" dirty="0" smtClean="0">
                  <a:solidFill>
                    <a:schemeClr val="accent2">
                      <a:lumMod val="75000"/>
                    </a:schemeClr>
                  </a:solidFill>
                  <a:ea typeface="Times New Roman" panose="02020603050405020304" pitchFamily="18" charset="0"/>
                </a:rPr>
                <a:t>Excel</a:t>
              </a:r>
              <a:r>
                <a:rPr lang="ru-RU" sz="1200" dirty="0">
                  <a:solidFill>
                    <a:schemeClr val="accent2">
                      <a:lumMod val="75000"/>
                    </a:schemeClr>
                  </a:solidFill>
                  <a:ea typeface="Times New Roman" panose="02020603050405020304" pitchFamily="18" charset="0"/>
                </a:rPr>
                <a:t>-файл «ПРОВЕРКА_СПО-1</a:t>
              </a:r>
              <a:r>
                <a:rPr lang="ru-RU" sz="1200" dirty="0" smtClean="0">
                  <a:solidFill>
                    <a:schemeClr val="accent2">
                      <a:lumMod val="75000"/>
                    </a:schemeClr>
                  </a:solidFill>
                  <a:ea typeface="Times New Roman" panose="02020603050405020304" pitchFamily="18" charset="0"/>
                </a:rPr>
                <a:t>».</a:t>
              </a:r>
              <a:endParaRPr lang="ru-RU" sz="12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9599007" y="2274929"/>
              <a:ext cx="2069851" cy="89880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ru-RU" sz="1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сроки согласно </a:t>
              </a:r>
              <a:r>
                <a:rPr lang="ru-RU" sz="12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Графикам </a:t>
              </a:r>
              <a:r>
                <a:rPr lang="ru-RU" sz="1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проверки </a:t>
              </a:r>
              <a:r>
                <a:rPr lang="ru-RU" sz="12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отчётов ТУ</a:t>
              </a:r>
              <a:r>
                <a:rPr lang="ru-RU" sz="1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ЦПО, </a:t>
              </a:r>
              <a:r>
                <a:rPr lang="ru-RU" sz="12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МО</a:t>
              </a:r>
              <a:endPara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Соединительная линия уступом 11"/>
            <p:cNvCxnSpPr>
              <a:stCxn id="9" idx="2"/>
            </p:cNvCxnSpPr>
            <p:nvPr/>
          </p:nvCxnSpPr>
          <p:spPr>
            <a:xfrm rot="5400000" flipH="1" flipV="1">
              <a:off x="5088599" y="-1623863"/>
              <a:ext cx="185242" cy="8787805"/>
            </a:xfrm>
            <a:prstGeom prst="bentConnector4">
              <a:avLst>
                <a:gd name="adj1" fmla="val -951458"/>
                <a:gd name="adj2" fmla="val 94146"/>
              </a:avLst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>
            <a:off x="228828" y="4519077"/>
            <a:ext cx="10145426" cy="688421"/>
            <a:chOff x="547635" y="3851462"/>
            <a:chExt cx="11110147" cy="688421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547635" y="3942657"/>
              <a:ext cx="481263" cy="51735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ru-RU" sz="2700" b="1" dirty="0">
                  <a:solidFill>
                    <a:prstClr val="white"/>
                  </a:solidFill>
                  <a:latin typeface="Bahnschrift Light" panose="020B0502040204020203" pitchFamily="34" charset="0"/>
                </a:rPr>
                <a:t>3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231371" y="3893552"/>
              <a:ext cx="7657713" cy="646331"/>
            </a:xfrm>
            <a:prstGeom prst="rect">
              <a:avLst/>
            </a:prstGeom>
            <a:ln w="12700">
              <a:noFill/>
            </a:ln>
          </p:spPr>
          <p:txBody>
            <a:bodyPr wrap="square">
              <a:spAutoFit/>
            </a:bodyPr>
            <a:lstStyle/>
            <a:p>
              <a:pPr algn="just" defTabSz="685821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Устранение ПОО выявленных ошибок (замечаний) в ходе первичной проверки отчёта;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подписание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электронной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версии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исправленного отчёта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квалифицированной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ЭП в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личном кабинете </a:t>
              </a:r>
              <a:r>
                <a:rPr lang="ru-RU" sz="1200" u="sng" dirty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http://</a:t>
              </a:r>
              <a:r>
                <a:rPr lang="ru-RU" sz="1200" u="sng" dirty="0" smtClean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stat.ficto.ru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9587930" y="3851462"/>
              <a:ext cx="2069852" cy="60855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ru-RU" sz="12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кратчайшие сроки</a:t>
              </a:r>
              <a:endPara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" name="Соединительная линия уступом 16"/>
            <p:cNvCxnSpPr/>
            <p:nvPr/>
          </p:nvCxnSpPr>
          <p:spPr>
            <a:xfrm rot="5400000" flipH="1" flipV="1">
              <a:off x="5034230" y="-46785"/>
              <a:ext cx="295206" cy="8787805"/>
            </a:xfrm>
            <a:prstGeom prst="bentConnector4">
              <a:avLst>
                <a:gd name="adj1" fmla="val -64794"/>
                <a:gd name="adj2" fmla="val 93330"/>
              </a:avLst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>
            <a:off x="224188" y="5466329"/>
            <a:ext cx="10150066" cy="891632"/>
            <a:chOff x="547298" y="3999165"/>
            <a:chExt cx="11115228" cy="891632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547298" y="4157496"/>
              <a:ext cx="481263" cy="51735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ru-RU" sz="2700" b="1" dirty="0">
                  <a:solidFill>
                    <a:prstClr val="white"/>
                  </a:solidFill>
                  <a:latin typeface="Bahnschrift Light" panose="020B0502040204020203" pitchFamily="34" charset="0"/>
                </a:rPr>
                <a:t>4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226621" y="4059800"/>
              <a:ext cx="7669747" cy="830997"/>
            </a:xfrm>
            <a:prstGeom prst="rect">
              <a:avLst/>
            </a:prstGeom>
            <a:ln w="12700">
              <a:noFill/>
            </a:ln>
          </p:spPr>
          <p:txBody>
            <a:bodyPr wrap="square">
              <a:spAutoFit/>
            </a:bodyPr>
            <a:lstStyle/>
            <a:p>
              <a:pPr algn="just" defTabSz="685821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Предоставление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исправленного отчёта на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ПОВТОРНУЮ ПРОВЕРКУ:</a:t>
              </a:r>
            </a:p>
            <a:p>
              <a:pPr algn="just" defTabSz="685821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в Территориальное управление </a:t>
              </a:r>
              <a:r>
                <a:rPr lang="ru-RU" sz="1200" dirty="0" err="1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Минобр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. СО ;</a:t>
              </a:r>
            </a:p>
            <a:p>
              <a:pPr algn="just" defTabSz="685821"/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в ЦПО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Самарской области: в</a:t>
              </a:r>
              <a:r>
                <a:rPr lang="ru-RU" sz="1200" dirty="0">
                  <a:solidFill>
                    <a:schemeClr val="accent4">
                      <a:lumMod val="50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dirty="0" smtClean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ЭЛЕКТРОННОМ ВИДЕ 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</a:t>
              </a:r>
              <a:r>
                <a:rPr lang="ru-RU" sz="1200" u="sng" dirty="0" smtClean="0">
                  <a:solidFill>
                    <a:srgbClr val="0070C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902</a:t>
              </a:r>
              <a:r>
                <a:rPr lang="en-US" sz="1200" u="sng" dirty="0" smtClean="0">
                  <a:solidFill>
                    <a:srgbClr val="0070C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@cposo.ru</a:t>
              </a:r>
              <a:r>
                <a:rPr lang="en-US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 формате файла </a:t>
              </a:r>
              <a:r>
                <a:rPr lang="en-US" sz="1200" dirty="0">
                  <a:solidFill>
                    <a:srgbClr val="FF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PDF</a:t>
              </a:r>
              <a:r>
                <a:rPr lang="ru-RU" sz="12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выгруженного из личного кабинета </a:t>
              </a:r>
              <a:r>
                <a:rPr lang="ru-RU" sz="1200" u="sng" dirty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http://</a:t>
              </a:r>
              <a:r>
                <a:rPr lang="ru-RU" sz="1200" u="sng" dirty="0" smtClean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stat.ficto.ru</a:t>
              </a:r>
              <a:r>
                <a:rPr lang="ru-RU" sz="12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ru-RU" sz="12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9587593" y="3999165"/>
              <a:ext cx="2074933" cy="83210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ru-RU" sz="1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течение 1-го рабочего дня с даты внесения исправлений в отчёт</a:t>
              </a:r>
            </a:p>
          </p:txBody>
        </p:sp>
        <p:cxnSp>
          <p:nvCxnSpPr>
            <p:cNvPr id="22" name="Соединительная линия уступом 21"/>
            <p:cNvCxnSpPr/>
            <p:nvPr/>
          </p:nvCxnSpPr>
          <p:spPr>
            <a:xfrm rot="5400000" flipH="1" flipV="1">
              <a:off x="5009405" y="168917"/>
              <a:ext cx="295206" cy="8787806"/>
            </a:xfrm>
            <a:prstGeom prst="bentConnector4">
              <a:avLst>
                <a:gd name="adj1" fmla="val -131268"/>
                <a:gd name="adj2" fmla="val 93330"/>
              </a:avLst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197739" y="6875623"/>
            <a:ext cx="1015640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Повторная проверка отчётов осуществляется ЦПО в порядке общей очереди. Результаты повторной проверки отчёта сообщаются на адрес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эл.почты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с которой был получен отчёт в электронном виде.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9463" y="123826"/>
            <a:ext cx="10514475" cy="7315198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</p:spTree>
    <p:extLst>
      <p:ext uri="{BB962C8B-B14F-4D97-AF65-F5344CB8AC3E}">
        <p14:creationId xmlns:p14="http://schemas.microsoft.com/office/powerpoint/2010/main" val="90066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808986"/>
              </p:ext>
            </p:extLst>
          </p:nvPr>
        </p:nvGraphicFramePr>
        <p:xfrm>
          <a:off x="153348" y="885825"/>
          <a:ext cx="4952999" cy="608439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3733799">
                  <a:extLst>
                    <a:ext uri="{9D8B030D-6E8A-4147-A177-3AD203B41FA5}">
                      <a16:colId xmlns:a16="http://schemas.microsoft.com/office/drawing/2014/main" val="347080735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7294029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2613237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ПОО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Дата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Время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1666751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Самарское художественное училище им. К.С. Петрова - Водкина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07.10.2026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09.00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27195653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Кинельский государственный техникум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07.10.2026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09.45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27591252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Домашкинский государственный техникум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07.10.2026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10.30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19600582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Жигулевский государственный колледж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07.10.2026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11.15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138279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Сергиевский губернский техникум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07.10.2026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12.00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4276706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Большеглушицкий государственный техникум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07.10.2026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13.30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18219205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Самарское областное училище культуры и искусств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07.10.2026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14.15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871647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Самарское музыкальное училище им. Д.Г.Шаталова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07.10.2026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15.00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3528265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Самарское хореографическое училище (колледж)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07.10.2026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15.45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7691140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Самарский государственный колледж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08.10.2026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09.00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991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Красноярский государственный техникум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08.10.2026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09.45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696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Губернский техникум м.р. Кошкинский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08.10.2026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10.30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4786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Богатовский государственный сельскохозяйственный техникум имени Героя Советского Союза Смолякова Ивана Ильича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08.10.2026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11.15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6309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Кинель-Черкасский сельскохозяйственный техникум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08.10.2026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12.00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765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Отрадненский нефтяной техникум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08.10.2026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13.30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0659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Самарский социально-педагогический колледж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08.10.2026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14.15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4647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Самарский колледж сервиса производственного оборудования имени Героя Российской Федерации Е.В.Золотухина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08.10.2026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15.00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998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Самарский машиностроительный колледж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08.10.2026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15.45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90217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Самарский техникум кулинарного искусства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09.10.2026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09.00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1402839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Нефтегорский государственный техникум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09.10.2026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09.45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2036650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Борский государственный техникум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09.10.2026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10.30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4948024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Алексеевский государственный техникум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09.10.2026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11.15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638372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Поволжский государственный колледж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09.10.2026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12.00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42072270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Самарский техникум промышленных технологий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09.10.2026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13.30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264816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Новокуйбышевский нефтехимический техникум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09.10.2026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14.15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12795918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Новокуйбышевский гуманитарно-технологический колледж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09.10.2026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15.00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786845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Самарский техникум авиационного и промышленного машиностроения имени Д.И. Козлова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12.10.2026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09.00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8671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Октябрьский техникум строительных и сервисных технологий им. В.Г. Кубасова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12.10.2026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09.45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6206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Государственный колледж г. Сызрани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12.10.2026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10.30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5646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Сызранский политехнический колледж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12.10.2026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11.15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4921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Усольский сельскохозяйственный техникум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12.10.2026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12.00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8946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Сызранский колледж искусств и культуры имени О.Н.Носцовой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12.10.2026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13.30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1790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err="1">
                          <a:effectLst/>
                        </a:rPr>
                        <a:t>Сызранский</a:t>
                      </a:r>
                      <a:r>
                        <a:rPr lang="ru-RU" sz="1050" u="none" strike="noStrike" dirty="0">
                          <a:effectLst/>
                        </a:rPr>
                        <a:t> медико-гуманитарный колледж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12.10.2026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14.15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03175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209121"/>
              </p:ext>
            </p:extLst>
          </p:nvPr>
        </p:nvGraphicFramePr>
        <p:xfrm>
          <a:off x="5411148" y="885825"/>
          <a:ext cx="4952999" cy="592395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3733799">
                  <a:extLst>
                    <a:ext uri="{9D8B030D-6E8A-4147-A177-3AD203B41FA5}">
                      <a16:colId xmlns:a16="http://schemas.microsoft.com/office/drawing/2014/main" val="347080735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7294029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2613237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ПОО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Дата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Время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1666751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Строительно-энергетический колледж (образовательно-производственный кампус) им. П. </a:t>
                      </a:r>
                      <a:r>
                        <a:rPr lang="ru-RU" sz="1050" u="none" strike="noStrike" dirty="0" err="1">
                          <a:effectLst/>
                        </a:rPr>
                        <a:t>Мачнева</a:t>
                      </a:r>
                      <a:r>
                        <a:rPr lang="ru-RU" sz="1050" u="none" strike="noStrike" dirty="0">
                          <a:effectLst/>
                        </a:rPr>
                        <a:t> (+ филиал)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12.10.2026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15.00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765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Самарский многопрофильный колледж им. Бартенева В.В.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13.10.2026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09.00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10307868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Самарский торгово-экономический колледж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13.10.2026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09.45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18439769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Образовательный центр с. Камышла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13.10.2026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10.30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0383688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Государственный колледж города Похвистнево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13.10.2026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11.15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808028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Технологический колледж имени Н.Д. Кузнецова (+ филиал)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13.10.2026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12.00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1553054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Самарский металлургический колледж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13.10.2026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14.00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989362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Самарский политехнический колледж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13.10.2026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15.00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15445835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Чапаевский губернский колледж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14.10.2026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09.00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5899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Чапаевский химико-технологический техникум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14.10.2026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09.45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379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Безенчукский аграрный техникум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14.10.2026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10.30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0815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Обшаровский государственный техникум им. В.И. Суркова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14.10.2026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11.15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3164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Хворостянский государственный техникум им. Ю.Рябова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14.10.2026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12.00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285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Пестравский государственный  техникум имени Героя Социалистического Труда Анатолия Устиновича Сычёва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14.10.2026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13.30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2778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Красноармейский государственный техникум имени Героя Социалистического Труда Николая Никифоровича Пенина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14.10.2026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14.15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1716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Самарский государственный колледж сервисных технологий и дизайна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14.10.2026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15.00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921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Тольяттинский машиностроительный колледж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15.10.2026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09.00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532405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Тольяттинский социально-педагогический колледж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15.10.2026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09.45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2843605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Тольяттинский социально-экономический колледж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15.10.2026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10.30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8314259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Тольяттинский электротехнический техникум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15.10.2026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11.15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852937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Тольяттинский политехнический колледж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15.10.2026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12.00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8159298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Тольяттинский колледж искусств имени Р.К.Щедрина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15.10.2026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13.30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3977646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Колледж гуманитарных и социально-педагогических дисциплин имени Святителя Алексия, Митрополита Московского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15.10.2026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14.15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1205969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Тольяттинский индустриально-педагогический колледж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15.10.2026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15.00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1527528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Колледж технического и художественного образования г.Тольятти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15.10.2026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15.45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/>
                </a:tc>
                <a:extLst>
                  <a:ext uri="{0D108BD9-81ED-4DB2-BD59-A6C34878D82A}">
                    <a16:rowId xmlns:a16="http://schemas.microsoft.com/office/drawing/2014/main" val="31276624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Тольяттинский колледж сервисных технологий и предпринимательства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16.10.2026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09.00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0683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Тольяттинский химико-технологический колледж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16.10.2026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09.45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1483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Тольяттинский медицинский колледж (+ 2 филиала)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16.10.2026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10.30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650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</a:rPr>
                        <a:t>Самарский медицинский колледж им. Н. Ляпиной (+ 3 филиала)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16.10.2026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13.30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" marR="107" marT="107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510976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0926" y="200025"/>
            <a:ext cx="1026380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График приема ЦПО Самарской области отчетов по форме ФСН № СПО-1 в 2026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году</a:t>
            </a:r>
          </a:p>
          <a:p>
            <a:pPr algn="ctr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(государственные ПОО Самарской области)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321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186" y="304009"/>
            <a:ext cx="10214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(для частных и федеральных образовательных организаций):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18632" y="972294"/>
            <a:ext cx="10004868" cy="1169551"/>
            <a:chOff x="578800" y="1003141"/>
            <a:chExt cx="10956222" cy="856566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578800" y="1128065"/>
              <a:ext cx="481263" cy="33516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en-US" sz="2700" b="1" dirty="0">
                  <a:solidFill>
                    <a:prstClr val="white"/>
                  </a:solidFill>
                  <a:latin typeface="Bahnschrift Light" panose="020B0502040204020203" pitchFamily="34" charset="0"/>
                </a:rPr>
                <a:t>1</a:t>
              </a:r>
              <a:endParaRPr lang="ru-RU" sz="2700" b="1" dirty="0">
                <a:solidFill>
                  <a:prstClr val="white"/>
                </a:solidFill>
                <a:latin typeface="Bahnschrift Light" panose="020B0502040204020203" pitchFamily="34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265640" y="1003141"/>
              <a:ext cx="7669747" cy="856566"/>
            </a:xfrm>
            <a:prstGeom prst="rect">
              <a:avLst/>
            </a:prstGeom>
            <a:ln w="12700">
              <a:noFill/>
            </a:ln>
          </p:spPr>
          <p:txBody>
            <a:bodyPr wrap="square">
              <a:spAutoFit/>
            </a:bodyPr>
            <a:lstStyle/>
            <a:p>
              <a:pPr algn="just" defTabSz="685821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Заполнение формы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отчёта в личном кабинете организации на </a:t>
              </a:r>
              <a:r>
                <a:rPr lang="ru-RU" sz="1400" u="sng" dirty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http://stat.ficto.ru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проверка отчёта на наличие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ошибок (в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протоколах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контроля в личном кабинете и вручную),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устранение выявленных ошибок. </a:t>
              </a:r>
              <a:endParaRPr 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 defTabSz="685821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 Подписание ОО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 личном кабинете </a:t>
              </a:r>
              <a:r>
                <a:rPr lang="ru-RU" sz="1400" u="sng" dirty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http://stat.ficto.ru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электронной версии отчёта квалифицированной электронной подписью (ЭП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). </a:t>
              </a:r>
              <a:endParaRPr lang="ru-RU" sz="1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9631724" y="1218851"/>
              <a:ext cx="1903298" cy="39148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ru-RU" sz="14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 15.10.2026</a:t>
              </a:r>
              <a:endPara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Соединительная линия уступом 6"/>
            <p:cNvCxnSpPr/>
            <p:nvPr/>
          </p:nvCxnSpPr>
          <p:spPr>
            <a:xfrm rot="5400000" flipH="1" flipV="1">
              <a:off x="5192364" y="-2955450"/>
              <a:ext cx="86930" cy="8805225"/>
            </a:xfrm>
            <a:prstGeom prst="bentConnector4">
              <a:avLst>
                <a:gd name="adj1" fmla="val -479316"/>
                <a:gd name="adj2" fmla="val 93404"/>
              </a:avLst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7"/>
          <p:cNvGrpSpPr/>
          <p:nvPr/>
        </p:nvGrpSpPr>
        <p:grpSpPr>
          <a:xfrm>
            <a:off x="224188" y="2701185"/>
            <a:ext cx="9999313" cy="954107"/>
            <a:chOff x="546686" y="2317752"/>
            <a:chExt cx="10950140" cy="1089816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546686" y="2345303"/>
              <a:ext cx="481263" cy="51735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ru-RU" sz="2700" b="1" dirty="0">
                  <a:solidFill>
                    <a:prstClr val="white"/>
                  </a:solidFill>
                  <a:latin typeface="Bahnschrift Light" panose="020B0502040204020203" pitchFamily="34" charset="0"/>
                </a:rPr>
                <a:t>2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212325" y="2317752"/>
              <a:ext cx="7663733" cy="1089816"/>
            </a:xfrm>
            <a:prstGeom prst="rect">
              <a:avLst/>
            </a:prstGeom>
            <a:ln w="12700">
              <a:noFill/>
            </a:ln>
          </p:spPr>
          <p:txBody>
            <a:bodyPr wrap="square">
              <a:spAutoFit/>
            </a:bodyPr>
            <a:lstStyle/>
            <a:p>
              <a:pPr algn="just" defTabSz="685821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Предоставление заполненного отчёта:</a:t>
              </a:r>
            </a:p>
            <a:p>
              <a:pPr marL="285750" indent="-285750" algn="just" defTabSz="685821">
                <a:buFontTx/>
                <a:buChar char="-"/>
              </a:pP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 ЦПО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Самарской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области (</a:t>
              </a:r>
              <a:r>
                <a:rPr lang="ru-RU" sz="1400" dirty="0" err="1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Серокуровой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Л.В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.):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</a:t>
              </a:r>
              <a:r>
                <a:rPr lang="ru-RU" sz="1400" dirty="0">
                  <a:solidFill>
                    <a:schemeClr val="accent4">
                      <a:lumMod val="50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smtClean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ЭЛЕКТРОННОМ ВИДЕ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</a:t>
              </a:r>
              <a:r>
                <a:rPr lang="ru-RU" sz="1400" u="sng" dirty="0">
                  <a:solidFill>
                    <a:srgbClr val="0070C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902</a:t>
              </a:r>
              <a:r>
                <a:rPr lang="en-US" sz="1400" u="sng" dirty="0">
                  <a:solidFill>
                    <a:srgbClr val="0070C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@cposo.ru</a:t>
              </a:r>
              <a:r>
                <a:rPr lang="en-US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в формате файла </a:t>
              </a:r>
              <a:r>
                <a:rPr lang="en-US" sz="1400" dirty="0">
                  <a:solidFill>
                    <a:srgbClr val="FF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PDF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выгруженного из личного кабинета </a:t>
              </a:r>
              <a:r>
                <a:rPr lang="ru-RU" sz="1400" u="sng" dirty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http://stat.ficto.ru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9575126" y="2359589"/>
              <a:ext cx="1921700" cy="63840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ru-RU" sz="14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 20.10.202</a:t>
              </a:r>
              <a:r>
                <a:rPr lang="en-US" sz="14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" name="Соединительная линия уступом 11"/>
            <p:cNvCxnSpPr>
              <a:stCxn id="9" idx="2"/>
            </p:cNvCxnSpPr>
            <p:nvPr/>
          </p:nvCxnSpPr>
          <p:spPr>
            <a:xfrm rot="5400000" flipH="1" flipV="1">
              <a:off x="5088599" y="-1623863"/>
              <a:ext cx="185242" cy="8787805"/>
            </a:xfrm>
            <a:prstGeom prst="bentConnector4">
              <a:avLst>
                <a:gd name="adj1" fmla="val -425506"/>
                <a:gd name="adj2" fmla="val 94146"/>
              </a:avLst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>
            <a:off x="303404" y="4277201"/>
            <a:ext cx="9974580" cy="768511"/>
            <a:chOff x="547635" y="3851462"/>
            <a:chExt cx="10923055" cy="768511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547635" y="3942657"/>
              <a:ext cx="481263" cy="51735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ru-RU" sz="2700" b="1" dirty="0">
                  <a:solidFill>
                    <a:prstClr val="white"/>
                  </a:solidFill>
                  <a:latin typeface="Bahnschrift Light" panose="020B0502040204020203" pitchFamily="34" charset="0"/>
                </a:rPr>
                <a:t>3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233033" y="3881309"/>
              <a:ext cx="7657712" cy="738664"/>
            </a:xfrm>
            <a:prstGeom prst="rect">
              <a:avLst/>
            </a:prstGeom>
            <a:ln w="12700">
              <a:noFill/>
            </a:ln>
          </p:spPr>
          <p:txBody>
            <a:bodyPr wrap="square">
              <a:spAutoFit/>
            </a:bodyPr>
            <a:lstStyle/>
            <a:p>
              <a:pPr defTabSz="685821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Устранение ОО выявленных замечаний в ходе проверки отчёта со стороны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ЦПО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и РЦТР;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подписание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электронной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версии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исправленного отчёта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квалифицированной 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ЭП в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личном кабинете </a:t>
              </a:r>
              <a:r>
                <a:rPr lang="ru-RU" sz="1400" u="sng" dirty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http://</a:t>
              </a:r>
              <a:r>
                <a:rPr lang="ru-RU" sz="1400" u="sng" dirty="0" smtClean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stat.ficto.ru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9587930" y="3851462"/>
              <a:ext cx="1882760" cy="60855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ru-RU" sz="12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кратчайшие сроки</a:t>
              </a:r>
              <a:endPara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" name="Соединительная линия уступом 16"/>
            <p:cNvCxnSpPr/>
            <p:nvPr/>
          </p:nvCxnSpPr>
          <p:spPr>
            <a:xfrm rot="5400000" flipH="1" flipV="1">
              <a:off x="5034230" y="-46785"/>
              <a:ext cx="295206" cy="8787805"/>
            </a:xfrm>
            <a:prstGeom prst="bentConnector4">
              <a:avLst>
                <a:gd name="adj1" fmla="val -78561"/>
                <a:gd name="adj2" fmla="val 93330"/>
              </a:avLst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>
            <a:off x="303404" y="5589641"/>
            <a:ext cx="9960314" cy="1083001"/>
            <a:chOff x="547298" y="4129256"/>
            <a:chExt cx="10907433" cy="1083001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547298" y="4157496"/>
              <a:ext cx="481263" cy="51735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ru-RU" sz="2700" b="1" dirty="0">
                  <a:solidFill>
                    <a:prstClr val="white"/>
                  </a:solidFill>
                  <a:latin typeface="Bahnschrift Light" panose="020B0502040204020203" pitchFamily="34" charset="0"/>
                </a:rPr>
                <a:t>4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185347" y="4179921"/>
              <a:ext cx="7669747" cy="738664"/>
            </a:xfrm>
            <a:prstGeom prst="rect">
              <a:avLst/>
            </a:prstGeom>
            <a:ln w="12700">
              <a:noFill/>
            </a:ln>
          </p:spPr>
          <p:txBody>
            <a:bodyPr wrap="square">
              <a:spAutoFit/>
            </a:bodyPr>
            <a:lstStyle/>
            <a:p>
              <a:pPr algn="just" defTabSz="685821"/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Предоставление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исправленного отчёта в ЦПО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Самарской области в</a:t>
              </a:r>
              <a:r>
                <a:rPr lang="ru-RU" sz="1400" dirty="0">
                  <a:solidFill>
                    <a:schemeClr val="accent4">
                      <a:lumMod val="50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ЭЛЕКТРОННОМ ВИДЕ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(</a:t>
              </a:r>
              <a:r>
                <a:rPr lang="ru-RU" sz="1400" u="sng" dirty="0">
                  <a:solidFill>
                    <a:srgbClr val="0070C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  <a:hlinkClick r:id="rId3"/>
                </a:rPr>
                <a:t>902</a:t>
              </a:r>
              <a:r>
                <a:rPr lang="en-US" sz="1400" u="sng" dirty="0">
                  <a:solidFill>
                    <a:srgbClr val="0070C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  <a:hlinkClick r:id="rId3"/>
                </a:rPr>
                <a:t>@cposo.ru</a:t>
              </a:r>
              <a:r>
                <a:rPr lang="en-US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в формате файла </a:t>
              </a:r>
              <a:r>
                <a:rPr lang="en-US" sz="1400" dirty="0">
                  <a:solidFill>
                    <a:srgbClr val="FF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PDF</a:t>
              </a:r>
              <a:r>
                <a:rPr lang="ru-RU" sz="1400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выгруженного из личного кабинета </a:t>
              </a:r>
              <a:r>
                <a:rPr lang="ru-RU" sz="1400" u="sng" dirty="0"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http://stat.ficto.ru</a:t>
              </a:r>
              <a:r>
                <a:rPr lang="ru-RU" sz="14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9588075" y="4129256"/>
              <a:ext cx="1866656" cy="108300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21"/>
              <a:r>
                <a:rPr lang="ru-RU" sz="12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течение 1-го рабочего дня с даты внесения исправлений в отчёт</a:t>
              </a:r>
              <a:endPara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Соединительная линия уступом 21"/>
            <p:cNvCxnSpPr/>
            <p:nvPr/>
          </p:nvCxnSpPr>
          <p:spPr>
            <a:xfrm rot="5400000" flipH="1" flipV="1">
              <a:off x="5009405" y="168917"/>
              <a:ext cx="295206" cy="8787806"/>
            </a:xfrm>
            <a:prstGeom prst="bentConnector4">
              <a:avLst>
                <a:gd name="adj1" fmla="val -99471"/>
                <a:gd name="adj2" fmla="val 93330"/>
              </a:avLst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Прямоугольник 22"/>
          <p:cNvSpPr/>
          <p:nvPr/>
        </p:nvSpPr>
        <p:spPr>
          <a:xfrm>
            <a:off x="89463" y="123826"/>
            <a:ext cx="10514475" cy="7315198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</p:spTree>
    <p:extLst>
      <p:ext uri="{BB962C8B-B14F-4D97-AF65-F5344CB8AC3E}">
        <p14:creationId xmlns:p14="http://schemas.microsoft.com/office/powerpoint/2010/main" val="215857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463" y="123826"/>
            <a:ext cx="10514475" cy="7239000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  <p:grpSp>
        <p:nvGrpSpPr>
          <p:cNvPr id="4" name="Группа 3"/>
          <p:cNvGrpSpPr/>
          <p:nvPr/>
        </p:nvGrpSpPr>
        <p:grpSpPr>
          <a:xfrm>
            <a:off x="232634" y="2177425"/>
            <a:ext cx="10140735" cy="2208132"/>
            <a:chOff x="293041" y="3677222"/>
            <a:chExt cx="10140735" cy="220813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447270" y="4089859"/>
              <a:ext cx="9949510" cy="1146468"/>
            </a:xfrm>
            <a:prstGeom prst="rect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marL="300767" indent="-300767" algn="just">
                <a:buFont typeface="+mj-lt"/>
                <a:buAutoNum type="arabicParenR"/>
              </a:pPr>
              <a:r>
                <a:rPr lang="ru-RU" sz="1600" b="1" dirty="0">
                  <a:solidFill>
                    <a:srgbClr val="00206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«Указаниями по заполнению формы федерального статистического наблюдения № </a:t>
              </a:r>
              <a:r>
                <a:rPr lang="ru-RU" sz="1600" b="1" dirty="0" smtClean="0">
                  <a:solidFill>
                    <a:srgbClr val="00206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СПО-1»</a:t>
              </a:r>
              <a:r>
                <a:rPr lang="ru-RU" sz="1600" dirty="0" smtClean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ru-RU" sz="1600" dirty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утверждёнными приказом Росстата </a:t>
              </a:r>
              <a:r>
                <a:rPr lang="ru-RU" sz="1600" dirty="0" smtClean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от 25.09.2026 </a:t>
              </a:r>
              <a:r>
                <a:rPr lang="ru-RU" sz="1600" dirty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№ </a:t>
              </a:r>
              <a:r>
                <a:rPr lang="ru-RU" sz="1600" dirty="0" smtClean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569;</a:t>
              </a:r>
              <a:endParaRPr lang="ru-RU" sz="16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00767" indent="-300767" algn="just">
                <a:spcBef>
                  <a:spcPts val="263"/>
                </a:spcBef>
                <a:buFont typeface="+mj-lt"/>
                <a:buAutoNum type="arabicParenR"/>
              </a:pPr>
              <a:r>
                <a:rPr lang="ru-RU" sz="1600" b="1" dirty="0">
                  <a:solidFill>
                    <a:srgbClr val="00206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«Методическими рекомендациями по заполнению отдельных подразделов формы федерального статистического наблюдения № </a:t>
              </a:r>
              <a:r>
                <a:rPr lang="ru-RU" sz="1600" b="1" dirty="0" smtClean="0">
                  <a:solidFill>
                    <a:srgbClr val="00206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СПО-1»</a:t>
              </a:r>
              <a:r>
                <a:rPr lang="ru-RU" sz="1600" dirty="0" smtClean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ru-RU" sz="1600" dirty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разработанными ЦПО Самарской области.</a:t>
              </a:r>
              <a:endParaRPr lang="ru-RU" sz="1600" dirty="0"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93041" y="3677222"/>
              <a:ext cx="10140735" cy="352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</a:pPr>
              <a:r>
                <a:rPr lang="ru-RU" sz="1579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 </a:t>
              </a:r>
              <a:r>
                <a:rPr lang="ru-RU" sz="1579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 заполнении формы ФСН № </a:t>
              </a:r>
              <a:r>
                <a:rPr lang="ru-RU" sz="1579" b="1" dirty="0" smtClean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СПО-1 </a:t>
              </a:r>
              <a:r>
                <a:rPr lang="ru-RU" sz="1579" b="1" dirty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необходимо руководствоваться:</a:t>
              </a:r>
              <a:endParaRPr lang="ru-RU" sz="2105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51948" y="5318019"/>
              <a:ext cx="9944832" cy="56733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lang="ru-RU" sz="1403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Организационно-методические материалы по подготовке формы ФСН № </a:t>
              </a:r>
              <a:r>
                <a:rPr lang="ru-RU" sz="1403" dirty="0" smtClean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СПО-1 в 2026 году размещаются </a:t>
              </a:r>
              <a:r>
                <a:rPr lang="ru-RU" sz="1403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на сайте ЦПО Самарской области </a:t>
              </a:r>
              <a:r>
                <a:rPr lang="en-US" sz="1403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  <a:hlinkClick r:id="rId3"/>
                </a:rPr>
                <a:t>https://cposo.ru</a:t>
              </a:r>
              <a:r>
                <a:rPr lang="ru-RU" sz="1403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(раздел </a:t>
              </a:r>
              <a:r>
                <a:rPr lang="ru-RU" sz="1403" dirty="0">
                  <a:solidFill>
                    <a:srgbClr val="00206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Направления деятельности – Статистика образования</a:t>
              </a:r>
              <a:r>
                <a:rPr lang="ru-RU" sz="1403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).</a:t>
              </a:r>
              <a:endParaRPr lang="ru-RU" sz="1754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32634" y="1235851"/>
            <a:ext cx="10140735" cy="335348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ru-RU" sz="1579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 </a:t>
            </a:r>
            <a:r>
              <a:rPr lang="ru-RU" sz="1579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Ф</a:t>
            </a:r>
            <a:r>
              <a:rPr lang="ru-RU" sz="1579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орма </a:t>
            </a:r>
            <a:r>
              <a:rPr lang="ru-RU" sz="1579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ФСН № </a:t>
            </a:r>
            <a:r>
              <a:rPr lang="ru-RU" sz="1579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СПО-1 </a:t>
            </a:r>
            <a:r>
              <a:rPr lang="ru-RU" sz="1579" dirty="0" smtClean="0">
                <a:latin typeface="Arial" panose="020B0604020202020204" pitchFamily="34" charset="0"/>
                <a:cs typeface="Arial" panose="020B0604020202020204" pitchFamily="34" charset="0"/>
              </a:rPr>
              <a:t>- утверждена </a:t>
            </a:r>
            <a:r>
              <a:rPr lang="ru-RU" sz="1579" dirty="0">
                <a:latin typeface="Arial" panose="020B0604020202020204" pitchFamily="34" charset="0"/>
                <a:cs typeface="Arial" panose="020B0604020202020204" pitchFamily="34" charset="0"/>
              </a:rPr>
              <a:t>приказом Росстата от </a:t>
            </a:r>
            <a:r>
              <a:rPr lang="ru-RU" sz="1579" dirty="0" smtClean="0">
                <a:latin typeface="Arial" panose="020B0604020202020204" pitchFamily="34" charset="0"/>
                <a:cs typeface="Arial" panose="020B0604020202020204" pitchFamily="34" charset="0"/>
              </a:rPr>
              <a:t>25.09.2026 </a:t>
            </a:r>
            <a:r>
              <a:rPr lang="ru-RU" sz="1579" dirty="0"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1579" dirty="0" smtClean="0">
                <a:latin typeface="Arial" panose="020B0604020202020204" pitchFamily="34" charset="0"/>
                <a:cs typeface="Arial" panose="020B0604020202020204" pitchFamily="34" charset="0"/>
              </a:rPr>
              <a:t>569.</a:t>
            </a:r>
            <a:endParaRPr lang="ru-RU" sz="157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4782" y="4664152"/>
            <a:ext cx="9933060" cy="685059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579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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заполнении формы ФСН №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СПО-1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 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УЧЕСТЬ ОШИБКИ, которые были выявлены при подготовки формы № СПО-Мониторинг в 2026 году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84323" y="1652891"/>
            <a:ext cx="9933060" cy="38949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spc="-10" dirty="0" smtClean="0">
                <a:solidFill>
                  <a:srgbClr val="FF0000"/>
                </a:solidFill>
                <a:cs typeface="Arial" panose="020B0604020202020204" pitchFamily="34" charset="0"/>
              </a:rPr>
              <a:t>Добавлены показатели, относящиеся к реализации программ в рамках ФП «</a:t>
            </a:r>
            <a:r>
              <a:rPr lang="ru-RU" sz="1600" b="1" spc="-1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Профессионалитет</a:t>
            </a:r>
            <a:r>
              <a:rPr lang="ru-RU" sz="1600" b="1" spc="-10" dirty="0" smtClean="0">
                <a:solidFill>
                  <a:srgbClr val="FF0000"/>
                </a:solidFill>
                <a:cs typeface="Arial" panose="020B0604020202020204" pitchFamily="34" charset="0"/>
              </a:rPr>
              <a:t>».</a:t>
            </a:r>
            <a:endParaRPr lang="ru-RU" sz="1600" spc="-1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2634" y="321404"/>
            <a:ext cx="10140735" cy="830997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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Если филиал не осуществляет образовательную деятельность по образовательным программам среднего профессионального образования,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форма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ФСН № СПО-1 по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такому филиалу не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заполняется </a:t>
            </a:r>
            <a:r>
              <a:rPr lang="ru-RU" sz="1600" dirty="0" smtClean="0">
                <a:latin typeface="+mj-lt"/>
              </a:rPr>
              <a:t>(см. Приложение к письму </a:t>
            </a:r>
            <a:r>
              <a:rPr lang="ru-RU" sz="1600" dirty="0" err="1" smtClean="0">
                <a:latin typeface="+mj-lt"/>
              </a:rPr>
              <a:t>Минпросвещения</a:t>
            </a:r>
            <a:r>
              <a:rPr lang="ru-RU" sz="1600" dirty="0" smtClean="0">
                <a:latin typeface="+mj-lt"/>
              </a:rPr>
              <a:t> России от 30.09.2026 № АВ-3667/02)</a:t>
            </a:r>
            <a:r>
              <a:rPr lang="ru-RU" sz="1600" dirty="0" smtClean="0">
                <a:latin typeface="+mj-lt"/>
                <a:cs typeface="Arial" panose="020B0604020202020204" pitchFamily="34" charset="0"/>
              </a:rPr>
              <a:t>.</a:t>
            </a:r>
            <a:endParaRPr lang="ru-RU" sz="16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00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434730"/>
              </p:ext>
            </p:extLst>
          </p:nvPr>
        </p:nvGraphicFramePr>
        <p:xfrm>
          <a:off x="530262" y="539588"/>
          <a:ext cx="4724400" cy="520401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1197206112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1760980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ГБПОУ СО "Безенчукский аграрный техникум"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9866238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ГБПОУ СО «Губернский колледж города Похвистнево»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38801164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СО «Губернский колледж г. Сызрани»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3390484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ГАПОУ СО "Жигулевский государственный колледж"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8941092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СО "Колледж гуманитарных и социально-педагогических дисциплин имени Святителя Алексия, Митрополита Московского"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2037315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ГБПОУ СО "Кинельский государственный техникум"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15231108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ГБПОУ СО "Красноярский государственный техникум"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1915436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ГАПОУ СО "Колледж технического и художественного образования г.Тольятти"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350401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СО "</a:t>
                      </a:r>
                      <a:r>
                        <a:rPr lang="ru-RU" sz="1100" u="none" strike="noStrike" dirty="0" err="1">
                          <a:effectLst/>
                        </a:rPr>
                        <a:t>Нефтегорский</a:t>
                      </a:r>
                      <a:r>
                        <a:rPr lang="ru-RU" sz="1100" u="none" strike="noStrike" dirty="0">
                          <a:effectLst/>
                        </a:rPr>
                        <a:t> государственный техникум"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37918243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ГАПОУ СО "Новокуйбышевский гуманитарно-технологический колледж"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31481657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ГБПОУ СО "Отрадненский нефтяной техникум"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625777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ГБПОУ СО "Поволжский государственный колледж"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17828204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ГАПОУ СО "Самарский государственный колледж"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732908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ГБПОУ СО "Сергиевский губернский техникум"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36975238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ГАПОУ СО «Самарский колледж сервиса производственного оборудования имени Героя Российской Федерации Е.В. Золотухина»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1964853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ГАПОУ СО "Самарский металлургический колледж"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37320862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ГБПОУ СО "Самарский многопрофильный колледж им. Бартенева В.В"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8404713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ГБПОУ СО "Самарский политехнический колледж"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99609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ГБПОУ СО "Самарский социально-педагогический колледж"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3958365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ГБПОУ СО «Самарский техникум авиационного и промышленного машиностроения имени Д.И. Козлова»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18340861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ГБПОУ СО "Самарский техникум промышленных технологий"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38114385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ГБПОУ СО "Самарский торгово-экономический колледж"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25363803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ГБПОУ СО «Сызранский политехнический колледж»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17154858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ГАПОУ СО "Строительно-энергетический колледж (образовательно - производственный кампус) им. П. </a:t>
                      </a:r>
                      <a:r>
                        <a:rPr lang="ru-RU" sz="1100" u="none" strike="noStrike" dirty="0" err="1">
                          <a:effectLst/>
                        </a:rPr>
                        <a:t>Мачнева</a:t>
                      </a:r>
                      <a:r>
                        <a:rPr lang="ru-RU" sz="1100" u="none" strike="noStrike" dirty="0">
                          <a:effectLst/>
                        </a:rPr>
                        <a:t>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2319706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ГАПОУ СО "Тольяттинский индустриально-педагогический колледж"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2866525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СО "Технологический колледж имени Н.Д. Кузнецова"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1314300259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112829"/>
              </p:ext>
            </p:extLst>
          </p:nvPr>
        </p:nvGraphicFramePr>
        <p:xfrm>
          <a:off x="5635662" y="539588"/>
          <a:ext cx="4724400" cy="537138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1197206112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1760980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ГАПОУ СО "Тольяттинский колледж сервисных технологий и предпринимательства"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31661051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ГАПОУ СО "Тольяттинский машиностроительный колледж"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3003205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СО "Тольяттинский политехнический колледж"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1697177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ГАПОУ СО «Тольяттинский социально-педагогический колледж»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16789663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СО "Тольяттинский социально-экономический колледж"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2839134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СО «Тольяттинский химико-технологический колледж»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10661040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СО «</a:t>
                      </a:r>
                      <a:r>
                        <a:rPr lang="ru-RU" sz="1100" u="none" strike="noStrike" dirty="0" err="1">
                          <a:effectLst/>
                        </a:rPr>
                        <a:t>Хворостянский</a:t>
                      </a:r>
                      <a:r>
                        <a:rPr lang="ru-RU" sz="1100" u="none" strike="noStrike" dirty="0">
                          <a:effectLst/>
                        </a:rPr>
                        <a:t> государственный техникум им. Юрия Рябова»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41773891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СО "Чапаевский губернский колледж им. О. </a:t>
                      </a:r>
                      <a:r>
                        <a:rPr lang="ru-RU" sz="1100" u="none" strike="noStrike" dirty="0" err="1">
                          <a:effectLst/>
                        </a:rPr>
                        <a:t>Колычева</a:t>
                      </a:r>
                      <a:r>
                        <a:rPr lang="ru-RU" sz="1100" u="none" strike="noStrike" dirty="0">
                          <a:effectLst/>
                        </a:rPr>
                        <a:t>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6564848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Самарский колледж цифровой экономики и предпринимательства «МИР»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3508850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Приволжский государственный университет путей сообщения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/>
                </a:tc>
                <a:extLst>
                  <a:ext uri="{0D108BD9-81ED-4DB2-BD59-A6C34878D82A}">
                    <a16:rowId xmlns:a16="http://schemas.microsoft.com/office/drawing/2014/main" val="2569188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ГАПОУ СО "</a:t>
                      </a:r>
                      <a:r>
                        <a:rPr lang="ru-RU" sz="1100" u="none" strike="noStrike" dirty="0" err="1">
                          <a:effectLst/>
                        </a:rPr>
                        <a:t>Новокуйбышевский</a:t>
                      </a:r>
                      <a:r>
                        <a:rPr lang="ru-RU" sz="1100" u="none" strike="noStrike" dirty="0">
                          <a:effectLst/>
                        </a:rPr>
                        <a:t> нефтехимический техникум"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3991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СО "Самарский государственный колледж сервисных технологий и дизайна"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5052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СО «Самарский машиностроительный колледж»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693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"Самарский медицинский колледж </a:t>
                      </a:r>
                      <a:r>
                        <a:rPr lang="ru-RU" sz="1100" u="none" strike="noStrike" dirty="0" err="1">
                          <a:effectLst/>
                        </a:rPr>
                        <a:t>им.Н.Ляпиной</a:t>
                      </a:r>
                      <a:r>
                        <a:rPr lang="ru-RU" sz="1100" u="none" strike="noStrike" dirty="0">
                          <a:effectLst/>
                        </a:rPr>
                        <a:t>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7560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40.1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"Самарский медицинский колледж им. </a:t>
                      </a:r>
                      <a:r>
                        <a:rPr lang="ru-RU" sz="1100" u="none" strike="noStrike" dirty="0" err="1">
                          <a:effectLst/>
                        </a:rPr>
                        <a:t>Н.Ляпиной</a:t>
                      </a:r>
                      <a:r>
                        <a:rPr lang="ru-RU" sz="1100" u="none" strike="noStrike" dirty="0">
                          <a:effectLst/>
                        </a:rPr>
                        <a:t>" Филиал "</a:t>
                      </a:r>
                      <a:r>
                        <a:rPr lang="ru-RU" sz="1100" u="none" strike="noStrike" dirty="0" err="1">
                          <a:effectLst/>
                        </a:rPr>
                        <a:t>Безенчукский</a:t>
                      </a:r>
                      <a:r>
                        <a:rPr lang="ru-RU" sz="1100" u="none" strike="noStrike" dirty="0">
                          <a:effectLst/>
                        </a:rPr>
                        <a:t>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8024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40.2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"Самарский медицинский колледж им. </a:t>
                      </a:r>
                      <a:r>
                        <a:rPr lang="ru-RU" sz="1100" u="none" strike="noStrike" dirty="0" err="1">
                          <a:effectLst/>
                        </a:rPr>
                        <a:t>Н.Ляпиной</a:t>
                      </a:r>
                      <a:r>
                        <a:rPr lang="ru-RU" sz="1100" u="none" strike="noStrike" dirty="0">
                          <a:effectLst/>
                        </a:rPr>
                        <a:t>" Филиал "Борский"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354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40.3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"Самарский медицинский колледж им. </a:t>
                      </a:r>
                      <a:r>
                        <a:rPr lang="ru-RU" sz="1100" u="none" strike="noStrike" dirty="0" err="1">
                          <a:effectLst/>
                        </a:rPr>
                        <a:t>Н.Ляпиной</a:t>
                      </a:r>
                      <a:r>
                        <a:rPr lang="ru-RU" sz="1100" u="none" strike="noStrike" dirty="0">
                          <a:effectLst/>
                        </a:rPr>
                        <a:t>" Филиал "</a:t>
                      </a:r>
                      <a:r>
                        <a:rPr lang="ru-RU" sz="1100" u="none" strike="noStrike" dirty="0" err="1">
                          <a:effectLst/>
                        </a:rPr>
                        <a:t>Новокуйбышевский</a:t>
                      </a:r>
                      <a:r>
                        <a:rPr lang="ru-RU" sz="1100" u="none" strike="noStrike" dirty="0">
                          <a:effectLst/>
                        </a:rPr>
                        <a:t> медицинский колледж"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4697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41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СО «Самарский техникум кулинарного искусства»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5428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42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СО «</a:t>
                      </a:r>
                      <a:r>
                        <a:rPr lang="ru-RU" sz="1100" u="none" strike="noStrike" dirty="0" err="1">
                          <a:effectLst/>
                        </a:rPr>
                        <a:t>Сызранский</a:t>
                      </a:r>
                      <a:r>
                        <a:rPr lang="ru-RU" sz="1100" u="none" strike="noStrike" dirty="0">
                          <a:effectLst/>
                        </a:rPr>
                        <a:t> медико-гуманитарный колледж»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5576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43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"Тольяттинский медицинский колледж"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39355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43.1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err="1">
                          <a:effectLst/>
                        </a:rPr>
                        <a:t>Кинель</a:t>
                      </a:r>
                      <a:r>
                        <a:rPr lang="ru-RU" sz="1100" u="none" strike="noStrike" dirty="0">
                          <a:effectLst/>
                        </a:rPr>
                        <a:t>-Черкасский филиал ГБПОУ "Тольяттинский медицинский колледж"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821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43.2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err="1">
                          <a:effectLst/>
                        </a:rPr>
                        <a:t>Шенталинский</a:t>
                      </a:r>
                      <a:r>
                        <a:rPr lang="ru-RU" sz="1100" u="none" strike="noStrike" dirty="0">
                          <a:effectLst/>
                        </a:rPr>
                        <a:t> филиал ГБПОУ "Тольяттинский медицинский колледж"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1863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44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ГАПОУ СО «Тольяттинский электротехнический техникум»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421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45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ГБПОУ СО "Чапаевский химико-технологический техникум"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322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6" marR="276" marT="2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Поволжский государственный университет сервиса</a:t>
                      </a:r>
                      <a:endParaRPr lang="ru-RU" sz="110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6" marR="276" marT="276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9554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0262" y="168188"/>
            <a:ext cx="929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реализующие программы «</a:t>
            </a:r>
            <a:r>
              <a:rPr lang="ru-RU" sz="16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Профессионалитета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на 01.10.2026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9793" y="5977095"/>
            <a:ext cx="9866406" cy="13542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 Необходимо обеспечить согласованность данных в отчёте СПО-1 с данными отчёта № СПО-</a:t>
            </a:r>
            <a:r>
              <a:rPr lang="ru-RU" sz="11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sz="11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2025 год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в части численности студентов на соответствующих курсах и выпуска студентов, обучающихся (обучавшихся) на программах «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Профессионалитета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>
              <a:spcBef>
                <a:spcPts val="300"/>
              </a:spcBef>
            </a:pP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выявлении ошибок в отчёте № СПО-</a:t>
            </a:r>
            <a:r>
              <a:rPr lang="ru-RU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за 2025 год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необходимо:</a:t>
            </a:r>
          </a:p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 личном кабинете «СССР» изменить статус отчёта на «Возврат на доработку» и направить в чате с ФГБОУ ДПО ИРПО просьбу о возврате формы на доработку (для ускорения процесса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r>
              <a:rPr lang="ru-RU" sz="1100" dirty="0" smtClean="0">
                <a:solidFill>
                  <a:srgbClr val="0607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ссылка на чат: </a:t>
            </a:r>
            <a:r>
              <a:rPr lang="ru-RU" sz="1100" u="sng" dirty="0">
                <a:solidFill>
                  <a:srgbClr val="0784B8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</a:t>
            </a:r>
            <a:r>
              <a:rPr lang="ru-RU" sz="1100" u="sng" dirty="0" smtClean="0">
                <a:solidFill>
                  <a:srgbClr val="0784B8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max.ru/join/LmFHrJOoW5nSqnRdLdPJX7wqYn4tlyN2dBK2BY7KvC4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- сообщить в ЦПО СО (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902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@cposo.ru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 о выявленных ошибках с предоставлением в дальнейшем исправленного отчёта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СПО-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за 2025 год, выгруженного из «СССР».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43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02002" y="369062"/>
            <a:ext cx="7110095" cy="200695"/>
          </a:xfrm>
          <a:prstGeom prst="rect">
            <a:avLst/>
          </a:prstGeom>
          <a:ln w="18288">
            <a:solidFill>
              <a:srgbClr val="000000"/>
            </a:solidFill>
          </a:ln>
        </p:spPr>
        <p:txBody>
          <a:bodyPr vert="horz" wrap="square" lIns="0" tIns="46354" rIns="0" bIns="0" rtlCol="0">
            <a:spAutoFit/>
          </a:bodyPr>
          <a:lstStyle/>
          <a:p>
            <a:pPr algn="ctr">
              <a:spcBef>
                <a:spcPts val="365"/>
              </a:spcBef>
            </a:pPr>
            <a:r>
              <a:rPr sz="1000" b="1" spc="6" dirty="0">
                <a:latin typeface="Times New Roman"/>
                <a:cs typeface="Times New Roman"/>
              </a:rPr>
              <a:t>ФЕДЕРАЛЬНОЕ </a:t>
            </a:r>
            <a:r>
              <a:rPr sz="1000" b="1" dirty="0">
                <a:latin typeface="Times New Roman"/>
                <a:cs typeface="Times New Roman"/>
              </a:rPr>
              <a:t>СТАТИСТИЧЕСКОЕ</a:t>
            </a:r>
            <a:r>
              <a:rPr sz="1000" b="1" spc="6" dirty="0">
                <a:latin typeface="Times New Roman"/>
                <a:cs typeface="Times New Roman"/>
              </a:rPr>
              <a:t> НАБЛЮДЕНИЕ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4253" y="862839"/>
            <a:ext cx="7647305" cy="210314"/>
          </a:xfrm>
          <a:prstGeom prst="rect">
            <a:avLst/>
          </a:prstGeom>
          <a:ln w="18288">
            <a:solidFill>
              <a:srgbClr val="000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algn="ctr">
              <a:spcBef>
                <a:spcPts val="440"/>
              </a:spcBef>
            </a:pPr>
            <a:r>
              <a:rPr sz="1000" b="1" spc="6" dirty="0">
                <a:latin typeface="Times New Roman"/>
                <a:cs typeface="Times New Roman"/>
              </a:rPr>
              <a:t>КОНФИДЕНЦИАЛЬНОСТЬ</a:t>
            </a:r>
            <a:r>
              <a:rPr sz="1000" b="1" spc="5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ГАРАНТИРУЕТСЯ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ПОЛУЧАТЕЛЕМ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6" dirty="0">
                <a:latin typeface="Times New Roman"/>
                <a:cs typeface="Times New Roman"/>
              </a:rPr>
              <a:t>ИНФОРМАЦИИ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38910" y="1305180"/>
            <a:ext cx="7835900" cy="465512"/>
          </a:xfrm>
          <a:prstGeom prst="rect">
            <a:avLst/>
          </a:prstGeom>
          <a:solidFill>
            <a:srgbClr val="F1F1F1"/>
          </a:solidFill>
          <a:ln w="18288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marL="417844" marR="413397" algn="ctr">
              <a:spcBef>
                <a:spcPts val="29"/>
              </a:spcBef>
            </a:pPr>
            <a:r>
              <a:rPr sz="1000" spc="-15" dirty="0">
                <a:latin typeface="Times New Roman"/>
                <a:cs typeface="Times New Roman"/>
              </a:rPr>
              <a:t>Нарушение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порядка</a:t>
            </a:r>
            <a:r>
              <a:rPr sz="1000" spc="41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предоставления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первичных</a:t>
            </a:r>
            <a:r>
              <a:rPr sz="1000" spc="2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статистических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данных</a:t>
            </a:r>
            <a:r>
              <a:rPr sz="1000" spc="29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или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несвоевременное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предоставление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этих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данных,</a:t>
            </a:r>
            <a:r>
              <a:rPr sz="1000" spc="41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либо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представление </a:t>
            </a:r>
            <a:r>
              <a:rPr sz="1000" spc="-10" dirty="0">
                <a:latin typeface="Times New Roman"/>
                <a:cs typeface="Times New Roman"/>
              </a:rPr>
              <a:t>недостоверных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первичных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статистических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данных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влечет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ответственность,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установленную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Кодексом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spc="-15" dirty="0">
                <a:latin typeface="Times New Roman"/>
                <a:cs typeface="Times New Roman"/>
              </a:rPr>
              <a:t>Российской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Федерации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об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административных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правонарушениях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02003" y="1945006"/>
            <a:ext cx="7110094" cy="5982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811" algn="ctr">
              <a:spcBef>
                <a:spcPts val="105"/>
              </a:spcBef>
            </a:pPr>
            <a:r>
              <a:rPr sz="1000" spc="-6" dirty="0">
                <a:latin typeface="Times New Roman"/>
                <a:cs typeface="Times New Roman"/>
              </a:rPr>
              <a:t>СВЕДЕНИЯ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ОБ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ОБРАЗОВАТЕЛЬНОЙ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ОРГАНИЗАЦИИ</a:t>
            </a:r>
            <a:r>
              <a:rPr sz="1000" spc="-10" dirty="0" smtClean="0">
                <a:latin typeface="Times New Roman"/>
                <a:cs typeface="Times New Roman"/>
              </a:rPr>
              <a:t>,</a:t>
            </a:r>
            <a:r>
              <a:rPr lang="ru-RU" sz="1000" spc="-10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ОСУЩЕСТВЛЯЮЩЕЙ</a:t>
            </a:r>
            <a:r>
              <a:rPr sz="1000" spc="6" dirty="0" smtClean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ОБРАЗОВАТЕЛЬНУЮ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ДЕЯТЕЛЬНОСТЬ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ПО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ОБРАЗОВАТЕЛЬНЫМ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ПРОГРАММАМ </a:t>
            </a:r>
            <a:r>
              <a:rPr sz="1000" dirty="0">
                <a:latin typeface="Times New Roman"/>
                <a:cs typeface="Times New Roman"/>
              </a:rPr>
              <a:t>СРЕДНЕГО </a:t>
            </a:r>
            <a:r>
              <a:rPr sz="1000" spc="-6" dirty="0">
                <a:latin typeface="Times New Roman"/>
                <a:cs typeface="Times New Roman"/>
              </a:rPr>
              <a:t>ПРОФЕССИОНАЛЬНОГО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ОБРАЗОВАНИЯ</a:t>
            </a:r>
            <a:endParaRPr sz="1000" dirty="0">
              <a:latin typeface="Times New Roman"/>
              <a:cs typeface="Times New Roman"/>
            </a:endParaRPr>
          </a:p>
          <a:p>
            <a:pPr marR="2541" algn="ctr">
              <a:spcBef>
                <a:spcPts val="6"/>
              </a:spcBef>
            </a:pPr>
            <a:r>
              <a:rPr sz="900" spc="-6" dirty="0">
                <a:latin typeface="Times New Roman"/>
                <a:cs typeface="Times New Roman"/>
              </a:rPr>
              <a:t>н</a:t>
            </a:r>
            <a:r>
              <a:rPr sz="900" spc="6" dirty="0">
                <a:latin typeface="Times New Roman"/>
                <a:cs typeface="Times New Roman"/>
              </a:rPr>
              <a:t>а</a:t>
            </a:r>
            <a:r>
              <a:rPr sz="900" spc="15" dirty="0">
                <a:latin typeface="Times New Roman"/>
                <a:cs typeface="Times New Roman"/>
              </a:rPr>
              <a:t> </a:t>
            </a:r>
            <a:r>
              <a:rPr sz="900" spc="-6" dirty="0">
                <a:latin typeface="Times New Roman"/>
                <a:cs typeface="Times New Roman"/>
              </a:rPr>
              <a:t>н</a:t>
            </a:r>
            <a:r>
              <a:rPr sz="900" spc="6" dirty="0">
                <a:latin typeface="Times New Roman"/>
                <a:cs typeface="Times New Roman"/>
              </a:rPr>
              <a:t>а</a:t>
            </a:r>
            <a:r>
              <a:rPr sz="900" dirty="0">
                <a:latin typeface="Times New Roman"/>
                <a:cs typeface="Times New Roman"/>
              </a:rPr>
              <a:t>ч</a:t>
            </a:r>
            <a:r>
              <a:rPr sz="900" spc="6" dirty="0">
                <a:latin typeface="Times New Roman"/>
                <a:cs typeface="Times New Roman"/>
              </a:rPr>
              <a:t>ало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spc="6" dirty="0">
                <a:latin typeface="Times New Roman"/>
                <a:cs typeface="Times New Roman"/>
              </a:rPr>
              <a:t>20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</a:t>
            </a:r>
            <a:r>
              <a:rPr sz="900" u="sng" spc="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spc="6" dirty="0">
                <a:latin typeface="Times New Roman"/>
                <a:cs typeface="Times New Roman"/>
              </a:rPr>
              <a:t>/20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  </a:t>
            </a:r>
            <a:r>
              <a:rPr sz="90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00" spc="-45" dirty="0" err="1">
                <a:latin typeface="Times New Roman"/>
                <a:cs typeface="Times New Roman"/>
              </a:rPr>
              <a:t>у</a:t>
            </a:r>
            <a:r>
              <a:rPr sz="900" dirty="0" err="1">
                <a:latin typeface="Times New Roman"/>
                <a:cs typeface="Times New Roman"/>
              </a:rPr>
              <a:t>ч</a:t>
            </a:r>
            <a:r>
              <a:rPr sz="900" spc="6" dirty="0" err="1">
                <a:latin typeface="Times New Roman"/>
                <a:cs typeface="Times New Roman"/>
              </a:rPr>
              <a:t>е</a:t>
            </a:r>
            <a:r>
              <a:rPr sz="900" spc="-6" dirty="0" err="1">
                <a:latin typeface="Times New Roman"/>
                <a:cs typeface="Times New Roman"/>
              </a:rPr>
              <a:t>бн</a:t>
            </a:r>
            <a:r>
              <a:rPr sz="900" spc="-20" dirty="0" err="1">
                <a:latin typeface="Times New Roman"/>
                <a:cs typeface="Times New Roman"/>
              </a:rPr>
              <a:t>о</a:t>
            </a:r>
            <a:r>
              <a:rPr sz="900" spc="6" dirty="0" err="1">
                <a:latin typeface="Times New Roman"/>
                <a:cs typeface="Times New Roman"/>
              </a:rPr>
              <a:t>го</a:t>
            </a:r>
            <a:r>
              <a:rPr sz="900" spc="-10" dirty="0">
                <a:latin typeface="Times New Roman"/>
                <a:cs typeface="Times New Roman"/>
              </a:rPr>
              <a:t> </a:t>
            </a:r>
            <a:r>
              <a:rPr sz="900" spc="6" dirty="0" err="1" smtClean="0">
                <a:latin typeface="Times New Roman"/>
                <a:cs typeface="Times New Roman"/>
              </a:rPr>
              <a:t>г</a:t>
            </a:r>
            <a:r>
              <a:rPr sz="900" spc="-20" dirty="0" err="1" smtClean="0">
                <a:latin typeface="Times New Roman"/>
                <a:cs typeface="Times New Roman"/>
              </a:rPr>
              <a:t>о</a:t>
            </a:r>
            <a:r>
              <a:rPr sz="900" spc="-6" dirty="0" err="1" smtClean="0">
                <a:latin typeface="Times New Roman"/>
                <a:cs typeface="Times New Roman"/>
              </a:rPr>
              <a:t>д</a:t>
            </a:r>
            <a:r>
              <a:rPr sz="900" spc="6" dirty="0" err="1" smtClean="0">
                <a:latin typeface="Times New Roman"/>
                <a:cs typeface="Times New Roman"/>
              </a:rPr>
              <a:t>а</a:t>
            </a:r>
            <a:endParaRPr sz="900" dirty="0">
              <a:latin typeface="Times New Roman"/>
              <a:cs typeface="Times New Roman"/>
            </a:endParaRPr>
          </a:p>
          <a:p>
            <a:pPr marR="1905" algn="ctr">
              <a:tabLst>
                <a:tab pos="1627557" algn="l"/>
              </a:tabLst>
            </a:pPr>
            <a:r>
              <a:rPr sz="900" dirty="0">
                <a:latin typeface="Times New Roman"/>
                <a:cs typeface="Times New Roman"/>
              </a:rPr>
              <a:t>по</a:t>
            </a:r>
            <a:r>
              <a:rPr sz="900" spc="-6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состоянию</a:t>
            </a:r>
            <a:r>
              <a:rPr sz="900" spc="6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на</a:t>
            </a:r>
            <a:r>
              <a:rPr sz="900" spc="20" dirty="0">
                <a:latin typeface="Times New Roman"/>
                <a:cs typeface="Times New Roman"/>
              </a:rPr>
              <a:t> </a:t>
            </a:r>
            <a:r>
              <a:rPr sz="900" spc="6" dirty="0">
                <a:latin typeface="Times New Roman"/>
                <a:cs typeface="Times New Roman"/>
              </a:rPr>
              <a:t>1</a:t>
            </a:r>
            <a:r>
              <a:rPr sz="900" spc="15" dirty="0">
                <a:latin typeface="Times New Roman"/>
                <a:cs typeface="Times New Roman"/>
              </a:rPr>
              <a:t> </a:t>
            </a:r>
            <a:r>
              <a:rPr sz="900" spc="-6" dirty="0">
                <a:latin typeface="Times New Roman"/>
                <a:cs typeface="Times New Roman"/>
              </a:rPr>
              <a:t>октября	</a:t>
            </a:r>
            <a:r>
              <a:rPr sz="900" spc="6" dirty="0">
                <a:latin typeface="Times New Roman"/>
                <a:cs typeface="Times New Roman"/>
              </a:rPr>
              <a:t>г.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29917" y="1873349"/>
            <a:ext cx="7315200" cy="761705"/>
          </a:xfrm>
          <a:custGeom>
            <a:avLst/>
            <a:gdLst/>
            <a:ahLst/>
            <a:cxnLst/>
            <a:rect l="l" t="t" r="r" b="b"/>
            <a:pathLst>
              <a:path w="5957570" h="945514">
                <a:moveTo>
                  <a:pt x="5957570" y="18364"/>
                </a:moveTo>
                <a:lnTo>
                  <a:pt x="5939282" y="18364"/>
                </a:lnTo>
                <a:lnTo>
                  <a:pt x="5939282" y="926973"/>
                </a:lnTo>
                <a:lnTo>
                  <a:pt x="18288" y="926973"/>
                </a:lnTo>
                <a:lnTo>
                  <a:pt x="18288" y="18364"/>
                </a:lnTo>
                <a:lnTo>
                  <a:pt x="0" y="18364"/>
                </a:lnTo>
                <a:lnTo>
                  <a:pt x="0" y="926973"/>
                </a:lnTo>
                <a:lnTo>
                  <a:pt x="0" y="945261"/>
                </a:lnTo>
                <a:lnTo>
                  <a:pt x="18288" y="945261"/>
                </a:lnTo>
                <a:lnTo>
                  <a:pt x="5939282" y="945261"/>
                </a:lnTo>
                <a:lnTo>
                  <a:pt x="5957570" y="945261"/>
                </a:lnTo>
                <a:lnTo>
                  <a:pt x="5957570" y="926973"/>
                </a:lnTo>
                <a:lnTo>
                  <a:pt x="5957570" y="18364"/>
                </a:lnTo>
                <a:close/>
              </a:path>
              <a:path w="5957570" h="945514">
                <a:moveTo>
                  <a:pt x="5957570" y="0"/>
                </a:moveTo>
                <a:lnTo>
                  <a:pt x="5939282" y="0"/>
                </a:lnTo>
                <a:lnTo>
                  <a:pt x="18288" y="0"/>
                </a:lnTo>
                <a:lnTo>
                  <a:pt x="0" y="0"/>
                </a:lnTo>
                <a:lnTo>
                  <a:pt x="0" y="18288"/>
                </a:lnTo>
                <a:lnTo>
                  <a:pt x="18288" y="18288"/>
                </a:lnTo>
                <a:lnTo>
                  <a:pt x="5939282" y="18288"/>
                </a:lnTo>
                <a:lnTo>
                  <a:pt x="5957570" y="18288"/>
                </a:lnTo>
                <a:lnTo>
                  <a:pt x="59575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623897"/>
              </p:ext>
            </p:extLst>
          </p:nvPr>
        </p:nvGraphicFramePr>
        <p:xfrm>
          <a:off x="622300" y="2785055"/>
          <a:ext cx="7021196" cy="1443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39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0687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Предоставляют: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Сроки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предоставления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3048">
                <a:tc>
                  <a:txBody>
                    <a:bodyPr/>
                    <a:lstStyle/>
                    <a:p>
                      <a:pPr marL="99060" marR="349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юридические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лица,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реализующие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образовательные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программы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профессионального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(полный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перечень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респондентов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приведен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указаниях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0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заполнению формы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федерального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статистического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наблюдения):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54000" indent="-104139">
                        <a:lnSpc>
                          <a:spcPct val="100000"/>
                        </a:lnSpc>
                        <a:spcBef>
                          <a:spcPts val="165"/>
                        </a:spcBef>
                        <a:buFont typeface="Symbol"/>
                        <a:buChar char=""/>
                        <a:tabLst>
                          <a:tab pos="254635" algn="l"/>
                        </a:tabLst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Министерству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просвещения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Российской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Федерации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октября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8171369" y="2744176"/>
            <a:ext cx="1492249" cy="182742"/>
          </a:xfrm>
          <a:prstGeom prst="rect">
            <a:avLst/>
          </a:prstGeom>
          <a:solidFill>
            <a:srgbClr val="F1F1F1"/>
          </a:solidFill>
          <a:ln w="15875">
            <a:solidFill>
              <a:srgbClr val="000000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268614">
              <a:spcBef>
                <a:spcPts val="225"/>
              </a:spcBef>
            </a:pPr>
            <a:r>
              <a:rPr sz="1000" b="1" dirty="0">
                <a:latin typeface="Times New Roman"/>
                <a:cs typeface="Times New Roman"/>
              </a:rPr>
              <a:t>Форма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6" dirty="0">
                <a:latin typeface="Times New Roman"/>
                <a:cs typeface="Times New Roman"/>
              </a:rPr>
              <a:t>№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6" dirty="0">
                <a:latin typeface="Times New Roman"/>
                <a:cs typeface="Times New Roman"/>
              </a:rPr>
              <a:t>СПО-1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87649" y="2967063"/>
            <a:ext cx="2061210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64534">
              <a:spcBef>
                <a:spcPts val="105"/>
              </a:spcBef>
            </a:pPr>
            <a:r>
              <a:rPr sz="1000" spc="-6" dirty="0">
                <a:latin typeface="Times New Roman"/>
                <a:cs typeface="Times New Roman"/>
              </a:rPr>
              <a:t>Приказ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6" dirty="0">
                <a:latin typeface="Times New Roman"/>
                <a:cs typeface="Times New Roman"/>
              </a:rPr>
              <a:t>Росстата:</a:t>
            </a:r>
            <a:endParaRPr sz="1000" dirty="0">
              <a:latin typeface="Times New Roman"/>
              <a:cs typeface="Times New Roman"/>
            </a:endParaRPr>
          </a:p>
          <a:p>
            <a:pPr marL="381648" marR="372756" algn="ctr"/>
            <a:r>
              <a:rPr sz="1000" spc="-6" dirty="0">
                <a:latin typeface="Times New Roman"/>
                <a:cs typeface="Times New Roman"/>
              </a:rPr>
              <a:t>Об </a:t>
            </a:r>
            <a:r>
              <a:rPr sz="1000" spc="-10" dirty="0">
                <a:latin typeface="Times New Roman"/>
                <a:cs typeface="Times New Roman"/>
              </a:rPr>
              <a:t>утверждении </a:t>
            </a:r>
            <a:r>
              <a:rPr sz="1000" spc="-6" dirty="0">
                <a:latin typeface="Times New Roman"/>
                <a:cs typeface="Times New Roman"/>
              </a:rPr>
              <a:t>формы </a:t>
            </a:r>
            <a:r>
              <a:rPr sz="1000" spc="-241" dirty="0">
                <a:latin typeface="Times New Roman"/>
                <a:cs typeface="Times New Roman"/>
              </a:rPr>
              <a:t> </a:t>
            </a:r>
            <a:r>
              <a:rPr sz="1000" spc="-10" dirty="0" err="1">
                <a:latin typeface="Times New Roman"/>
                <a:cs typeface="Times New Roman"/>
              </a:rPr>
              <a:t>от</a:t>
            </a:r>
            <a:r>
              <a:rPr sz="1000" spc="-6" dirty="0">
                <a:latin typeface="Times New Roman"/>
                <a:cs typeface="Times New Roman"/>
              </a:rPr>
              <a:t> </a:t>
            </a:r>
            <a:r>
              <a:rPr lang="ru-RU" sz="1000" spc="6" dirty="0" smtClean="0">
                <a:latin typeface="Times New Roman"/>
                <a:cs typeface="Times New Roman"/>
              </a:rPr>
              <a:t>25</a:t>
            </a:r>
            <a:r>
              <a:rPr sz="1000" spc="6" dirty="0" smtClean="0">
                <a:latin typeface="Times New Roman"/>
                <a:cs typeface="Times New Roman"/>
              </a:rPr>
              <a:t>.09.202</a:t>
            </a:r>
            <a:r>
              <a:rPr lang="ru-RU" sz="1000" spc="6" dirty="0" smtClean="0">
                <a:latin typeface="Times New Roman"/>
                <a:cs typeface="Times New Roman"/>
              </a:rPr>
              <a:t>6</a:t>
            </a:r>
            <a:r>
              <a:rPr sz="1000" dirty="0" smtClean="0">
                <a:latin typeface="Times New Roman"/>
                <a:cs typeface="Times New Roman"/>
              </a:rPr>
              <a:t> </a:t>
            </a:r>
            <a:r>
              <a:rPr sz="1000" spc="6" dirty="0">
                <a:latin typeface="Times New Roman"/>
                <a:cs typeface="Times New Roman"/>
              </a:rPr>
              <a:t>№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lang="ru-RU" sz="1000" dirty="0" smtClean="0">
                <a:latin typeface="Times New Roman"/>
                <a:cs typeface="Times New Roman"/>
              </a:rPr>
              <a:t>569</a:t>
            </a:r>
            <a:endParaRPr sz="1000" dirty="0">
              <a:latin typeface="Times New Roman"/>
              <a:cs typeface="Times New Roman"/>
            </a:endParaRPr>
          </a:p>
          <a:p>
            <a:pPr marL="12701" marR="5080" algn="ctr">
              <a:tabLst>
                <a:tab pos="830606" algn="l"/>
                <a:tab pos="1210983" algn="l"/>
              </a:tabLst>
            </a:pPr>
            <a:r>
              <a:rPr sz="1000" spc="6" dirty="0">
                <a:latin typeface="Times New Roman"/>
                <a:cs typeface="Times New Roman"/>
              </a:rPr>
              <a:t>О </a:t>
            </a:r>
            <a:r>
              <a:rPr sz="1000" spc="-10" dirty="0">
                <a:latin typeface="Times New Roman"/>
                <a:cs typeface="Times New Roman"/>
              </a:rPr>
              <a:t>внесении </a:t>
            </a:r>
            <a:r>
              <a:rPr sz="1000" spc="-6" dirty="0">
                <a:latin typeface="Times New Roman"/>
                <a:cs typeface="Times New Roman"/>
              </a:rPr>
              <a:t>изменений </a:t>
            </a:r>
            <a:r>
              <a:rPr sz="1000" dirty="0">
                <a:latin typeface="Times New Roman"/>
                <a:cs typeface="Times New Roman"/>
              </a:rPr>
              <a:t>(при </a:t>
            </a:r>
            <a:r>
              <a:rPr sz="1000" spc="-6" dirty="0">
                <a:latin typeface="Times New Roman"/>
                <a:cs typeface="Times New Roman"/>
              </a:rPr>
              <a:t>наличии)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от</a:t>
            </a:r>
            <a:r>
              <a:rPr sz="10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6" dirty="0">
                <a:latin typeface="Times New Roman"/>
                <a:cs typeface="Times New Roman"/>
              </a:rPr>
              <a:t>№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000" dirty="0">
              <a:latin typeface="Times New Roman"/>
              <a:cs typeface="Times New Roman"/>
            </a:endParaRPr>
          </a:p>
          <a:p>
            <a:pPr marL="29209" algn="ctr">
              <a:spcBef>
                <a:spcPts val="6"/>
              </a:spcBef>
              <a:tabLst>
                <a:tab pos="847117" algn="l"/>
                <a:tab pos="1228129" algn="l"/>
              </a:tabLst>
            </a:pPr>
            <a:r>
              <a:rPr sz="1000" spc="-10" dirty="0">
                <a:latin typeface="Times New Roman"/>
                <a:cs typeface="Times New Roman"/>
              </a:rPr>
              <a:t>от</a:t>
            </a:r>
            <a:r>
              <a:rPr sz="10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spc="6" dirty="0">
                <a:latin typeface="Times New Roman"/>
                <a:cs typeface="Times New Roman"/>
              </a:rPr>
              <a:t>№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62809" y="3970362"/>
            <a:ext cx="1364615" cy="232115"/>
          </a:xfrm>
          <a:prstGeom prst="rect">
            <a:avLst/>
          </a:prstGeom>
          <a:solidFill>
            <a:srgbClr val="F1F1F1"/>
          </a:solidFill>
          <a:ln w="15875">
            <a:solidFill>
              <a:srgbClr val="000000"/>
            </a:solidFill>
          </a:ln>
        </p:spPr>
        <p:txBody>
          <a:bodyPr vert="horz" wrap="square" lIns="0" tIns="77470" rIns="0" bIns="0" rtlCol="0">
            <a:spAutoFit/>
          </a:bodyPr>
          <a:lstStyle/>
          <a:p>
            <a:pPr marL="384187">
              <a:spcBef>
                <a:spcPts val="610"/>
              </a:spcBef>
            </a:pPr>
            <a:r>
              <a:rPr sz="1000" dirty="0">
                <a:latin typeface="Times New Roman"/>
                <a:cs typeface="Times New Roman"/>
              </a:rPr>
              <a:t>1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6" dirty="0">
                <a:latin typeface="Times New Roman"/>
                <a:cs typeface="Times New Roman"/>
              </a:rPr>
              <a:t>раз</a:t>
            </a:r>
            <a:r>
              <a:rPr sz="1000" dirty="0">
                <a:latin typeface="Times New Roman"/>
                <a:cs typeface="Times New Roman"/>
              </a:rPr>
              <a:t> в</a:t>
            </a:r>
            <a:r>
              <a:rPr sz="1000" spc="-6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год</a:t>
            </a:r>
            <a:endParaRPr sz="1000">
              <a:latin typeface="Times New Roman"/>
              <a:cs typeface="Times New Roman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288403"/>
              </p:ext>
            </p:extLst>
          </p:nvPr>
        </p:nvGraphicFramePr>
        <p:xfrm>
          <a:off x="642556" y="4322058"/>
          <a:ext cx="9410698" cy="202159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60780">
                  <a:extLst>
                    <a:ext uri="{9D8B030D-6E8A-4147-A177-3AD203B41FA5}">
                      <a16:colId xmlns:a16="http://schemas.microsoft.com/office/drawing/2014/main" val="811254586"/>
                    </a:ext>
                  </a:extLst>
                </a:gridCol>
                <a:gridCol w="1482698">
                  <a:extLst>
                    <a:ext uri="{9D8B030D-6E8A-4147-A177-3AD203B41FA5}">
                      <a16:colId xmlns:a16="http://schemas.microsoft.com/office/drawing/2014/main" val="296878079"/>
                    </a:ext>
                  </a:extLst>
                </a:gridCol>
                <a:gridCol w="1113144">
                  <a:extLst>
                    <a:ext uri="{9D8B030D-6E8A-4147-A177-3AD203B41FA5}">
                      <a16:colId xmlns:a16="http://schemas.microsoft.com/office/drawing/2014/main" val="2154961011"/>
                    </a:ext>
                  </a:extLst>
                </a:gridCol>
                <a:gridCol w="1713891">
                  <a:extLst>
                    <a:ext uri="{9D8B030D-6E8A-4147-A177-3AD203B41FA5}">
                      <a16:colId xmlns:a16="http://schemas.microsoft.com/office/drawing/2014/main" val="2766631598"/>
                    </a:ext>
                  </a:extLst>
                </a:gridCol>
                <a:gridCol w="1713891">
                  <a:extLst>
                    <a:ext uri="{9D8B030D-6E8A-4147-A177-3AD203B41FA5}">
                      <a16:colId xmlns:a16="http://schemas.microsoft.com/office/drawing/2014/main" val="2807660271"/>
                    </a:ext>
                  </a:extLst>
                </a:gridCol>
                <a:gridCol w="1321739">
                  <a:extLst>
                    <a:ext uri="{9D8B030D-6E8A-4147-A177-3AD203B41FA5}">
                      <a16:colId xmlns:a16="http://schemas.microsoft.com/office/drawing/2014/main" val="3642723596"/>
                    </a:ext>
                  </a:extLst>
                </a:gridCol>
                <a:gridCol w="904555">
                  <a:extLst>
                    <a:ext uri="{9D8B030D-6E8A-4147-A177-3AD203B41FA5}">
                      <a16:colId xmlns:a16="http://schemas.microsoft.com/office/drawing/2014/main" val="4062452357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отчитывающейся организации _______________________________________________________________________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155369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Почтовый адрес ________________________________________________________________________________________________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522396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формы по </a:t>
                      </a:r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 tooltip="&quot;ОК 011-93. Общероссийский классификатор управленческой документации&quot; (утв. Постановлением Госстандарта России от 30.12.1993 N 299) (ред. от 15.07.2026) {КонсультантПлюс}"/>
                        </a:rPr>
                        <a:t>ОКУД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036372"/>
                  </a:ext>
                </a:extLst>
              </a:tr>
              <a:tr h="1122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отчитывающейся организации по </a:t>
                      </a: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ОКПО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(для обособленного подразделения юридического лица - идентификационный номер)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обучения по ОКИН </a:t>
                      </a:r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 tooltip="&quot;ОК 018-2014. Общероссийский классификатор информации о населении&quot; (принят и введен в действие Приказом Росстандарта от 12.12.2014 N 2019-ст) (ред. от 10.04.2026) {КонсультантПлюс}"/>
                        </a:rPr>
                        <a:t>фасет 33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месторасположения: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городская местность - 1;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сельская местность - 2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участия в федеральном проекте "Профессионалитет" в качестве базовой или сетевой организации: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- 0;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базовая - 1;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сетевая - 2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по </a:t>
                      </a:r>
                      <a:r>
                        <a:rPr lang="ru-RU" sz="105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образовательным программам, реализуемым в форме </a:t>
                      </a:r>
                      <a:r>
                        <a:rPr lang="ru-RU" sz="105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профессионалитета</a:t>
                      </a:r>
                      <a:r>
                        <a:rPr lang="ru-RU" sz="105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- 0;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 - 1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организации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extLst>
                  <a:ext uri="{0D108BD9-81ED-4DB2-BD59-A6C34878D82A}">
                    <a16:rowId xmlns:a16="http://schemas.microsoft.com/office/drawing/2014/main" val="30519684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extLst>
                  <a:ext uri="{0D108BD9-81ED-4DB2-BD59-A6C34878D82A}">
                    <a16:rowId xmlns:a16="http://schemas.microsoft.com/office/drawing/2014/main" val="9817217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0609517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4" marR="5134" marT="8446" marB="8446"/>
                </a:tc>
                <a:extLst>
                  <a:ext uri="{0D108BD9-81ED-4DB2-BD59-A6C34878D82A}">
                    <a16:rowId xmlns:a16="http://schemas.microsoft.com/office/drawing/2014/main" val="1487233854"/>
                  </a:ext>
                </a:extLst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2984500" y="6207852"/>
            <a:ext cx="1667534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rgbClr val="002060"/>
                </a:solidFill>
                <a:ea typeface="Times New Roman" panose="02020603050405020304" pitchFamily="18" charset="0"/>
              </a:rPr>
              <a:t>очная форма – 1; </a:t>
            </a:r>
            <a:endParaRPr lang="ru-RU" sz="1050" dirty="0" smtClean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r>
              <a:rPr lang="ru-RU" sz="1050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очно-заочная </a:t>
            </a:r>
            <a:r>
              <a:rPr lang="ru-RU" sz="1050" dirty="0">
                <a:solidFill>
                  <a:srgbClr val="002060"/>
                </a:solidFill>
                <a:ea typeface="Times New Roman" panose="02020603050405020304" pitchFamily="18" charset="0"/>
              </a:rPr>
              <a:t>– 2; </a:t>
            </a:r>
            <a:endParaRPr lang="ru-RU" sz="1050" dirty="0" smtClean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r>
              <a:rPr lang="ru-RU" sz="1050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заочная </a:t>
            </a:r>
            <a:r>
              <a:rPr lang="ru-RU" sz="1050" dirty="0">
                <a:solidFill>
                  <a:srgbClr val="002060"/>
                </a:solidFill>
                <a:ea typeface="Times New Roman" panose="02020603050405020304" pitchFamily="18" charset="0"/>
              </a:rPr>
              <a:t>– 3; </a:t>
            </a:r>
            <a:endParaRPr lang="ru-RU" sz="1050" dirty="0" smtClean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r>
              <a:rPr lang="ru-RU" sz="1050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аттестация </a:t>
            </a:r>
            <a:r>
              <a:rPr lang="ru-RU" sz="1050" dirty="0">
                <a:solidFill>
                  <a:srgbClr val="002060"/>
                </a:solidFill>
                <a:ea typeface="Times New Roman" panose="02020603050405020304" pitchFamily="18" charset="0"/>
              </a:rPr>
              <a:t>экстернов – 4</a:t>
            </a:r>
            <a:endParaRPr lang="ru-RU" sz="1050" dirty="0">
              <a:solidFill>
                <a:srgbClr val="00206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565900" y="6207852"/>
            <a:ext cx="3809999" cy="10618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050" b="1" dirty="0"/>
              <a:t>код "1"</a:t>
            </a:r>
            <a:r>
              <a:rPr lang="ru-RU" sz="1050" dirty="0"/>
              <a:t> - профессиональная образовательная организация; </a:t>
            </a:r>
            <a:endParaRPr lang="ru-RU" sz="1050" dirty="0" smtClean="0"/>
          </a:p>
          <a:p>
            <a:r>
              <a:rPr lang="ru-RU" sz="1050" b="1" dirty="0" smtClean="0"/>
              <a:t>код </a:t>
            </a:r>
            <a:r>
              <a:rPr lang="ru-RU" sz="1050" b="1" dirty="0"/>
              <a:t>"2"</a:t>
            </a:r>
            <a:r>
              <a:rPr lang="ru-RU" sz="1050" dirty="0"/>
              <a:t> - обособленное подразделение (филиал) профессиональной образовательной организации; </a:t>
            </a:r>
            <a:endParaRPr lang="ru-RU" sz="1050" dirty="0" smtClean="0"/>
          </a:p>
          <a:p>
            <a:r>
              <a:rPr lang="ru-RU" sz="1050" b="1" dirty="0" smtClean="0"/>
              <a:t>код </a:t>
            </a:r>
            <a:r>
              <a:rPr lang="ru-RU" sz="1050" b="1" dirty="0"/>
              <a:t>"3"</a:t>
            </a:r>
            <a:r>
              <a:rPr lang="ru-RU" sz="1050" dirty="0"/>
              <a:t> - организация высшего образования; </a:t>
            </a:r>
            <a:endParaRPr lang="ru-RU" sz="1050" dirty="0" smtClean="0"/>
          </a:p>
          <a:p>
            <a:r>
              <a:rPr lang="ru-RU" sz="1050" b="1" dirty="0" smtClean="0"/>
              <a:t>код </a:t>
            </a:r>
            <a:r>
              <a:rPr lang="ru-RU" sz="1050" b="1" dirty="0"/>
              <a:t>"4" </a:t>
            </a:r>
            <a:r>
              <a:rPr lang="ru-RU" sz="1050" dirty="0"/>
              <a:t>- обособленное подразделение (филиал) образовательной организации высшего образования</a:t>
            </a:r>
            <a:r>
              <a:rPr lang="ru-RU" sz="1050" dirty="0" smtClean="0"/>
              <a:t>.</a:t>
            </a:r>
            <a:endParaRPr lang="ru-RU" sz="1050" dirty="0"/>
          </a:p>
        </p:txBody>
      </p:sp>
      <p:cxnSp>
        <p:nvCxnSpPr>
          <p:cNvPr id="23" name="Прямая со стрелкой 22"/>
          <p:cNvCxnSpPr>
            <a:stCxn id="21" idx="0"/>
          </p:cNvCxnSpPr>
          <p:nvPr/>
        </p:nvCxnSpPr>
        <p:spPr>
          <a:xfrm flipV="1">
            <a:off x="8470900" y="5619158"/>
            <a:ext cx="1219200" cy="58869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7427" y="839595"/>
            <a:ext cx="756602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2950" marR="5080" indent="-1600886">
              <a:spcBef>
                <a:spcPts val="101"/>
              </a:spcBef>
            </a:pPr>
            <a:r>
              <a:rPr sz="1100" b="1" dirty="0">
                <a:latin typeface="Times New Roman"/>
                <a:cs typeface="Times New Roman"/>
              </a:rPr>
              <a:t>1.1.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Сведения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spc="6" dirty="0">
                <a:latin typeface="Times New Roman"/>
                <a:cs typeface="Times New Roman"/>
              </a:rPr>
              <a:t>наличии</a:t>
            </a:r>
            <a:r>
              <a:rPr sz="1100" b="1" spc="29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лицензии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spc="6" dirty="0">
                <a:latin typeface="Times New Roman"/>
                <a:cs typeface="Times New Roman"/>
              </a:rPr>
              <a:t>на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осуществление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образовательной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деятельности,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свидетельства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государственной </a:t>
            </a:r>
            <a:r>
              <a:rPr sz="1100" b="1" spc="-26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аккредитации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образовательной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деятельности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органов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управления</a:t>
            </a:r>
            <a:endParaRPr sz="11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817303"/>
              </p:ext>
            </p:extLst>
          </p:nvPr>
        </p:nvGraphicFramePr>
        <p:xfrm>
          <a:off x="430022" y="1266825"/>
          <a:ext cx="9753598" cy="38825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55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5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96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875" marR="137160" indent="11874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Код: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да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– 1,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нет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– 2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758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Лицензия</a:t>
                      </a:r>
                      <a:r>
                        <a:rPr sz="10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000" b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осуществление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0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деятельности</a:t>
                      </a:r>
                      <a:endParaRPr sz="1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01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95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04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Свидетельство</a:t>
                      </a: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государственной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аккредитации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деятельности</a:t>
                      </a:r>
                      <a:endParaRPr sz="1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02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504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Коллегиальные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органы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управления</a:t>
                      </a:r>
                      <a:endParaRPr sz="1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03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2361"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числе: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04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931"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общее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собрание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(конференция)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работников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обучающихся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организации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41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504"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педагогический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совет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05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504"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попечительский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совет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06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758"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управляющий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совет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07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504"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наблюдательный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совет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08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504"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другие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09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504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Студенческие</a:t>
                      </a:r>
                      <a:r>
                        <a:rPr sz="10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советы</a:t>
                      </a:r>
                      <a:endParaRPr sz="1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10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758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Профессиональные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союзы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студентов</a:t>
                      </a:r>
                      <a:endParaRPr sz="1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11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504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Профессиональные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 союзы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работников</a:t>
                      </a:r>
                      <a:endParaRPr sz="1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12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504">
                <a:tc>
                  <a:txBody>
                    <a:bodyPr/>
                    <a:lstStyle/>
                    <a:p>
                      <a:pPr marL="6731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03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участием</a:t>
                      </a:r>
                      <a:r>
                        <a:rPr sz="10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общественности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(родителей,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работодателей)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13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30022" y="5381625"/>
            <a:ext cx="9826243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200" b="1" dirty="0">
                <a:solidFill>
                  <a:srgbClr val="002060"/>
                </a:solidFill>
                <a:ea typeface="Times New Roman" panose="02020603050405020304" pitchFamily="18" charset="0"/>
              </a:rPr>
              <a:t>Образовательная организация высшего образования</a:t>
            </a:r>
            <a:r>
              <a:rPr lang="ru-RU" sz="1200" dirty="0">
                <a:solidFill>
                  <a:srgbClr val="002060"/>
                </a:solidFill>
                <a:ea typeface="Times New Roman" panose="02020603050405020304" pitchFamily="18" charset="0"/>
              </a:rPr>
              <a:t>, имеющая в своем составе </a:t>
            </a:r>
            <a:r>
              <a:rPr lang="ru-RU" sz="1200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необособленные структурные </a:t>
            </a:r>
            <a:r>
              <a:rPr lang="ru-RU" sz="1200" dirty="0">
                <a:solidFill>
                  <a:srgbClr val="002060"/>
                </a:solidFill>
                <a:ea typeface="Times New Roman" panose="02020603050405020304" pitchFamily="18" charset="0"/>
              </a:rPr>
              <a:t>подразделения </a:t>
            </a:r>
            <a:r>
              <a:rPr lang="ru-RU" sz="1200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(отделения</a:t>
            </a:r>
            <a:r>
              <a:rPr lang="ru-RU" sz="1200" dirty="0">
                <a:solidFill>
                  <a:srgbClr val="002060"/>
                </a:solidFill>
                <a:ea typeface="Times New Roman" panose="02020603050405020304" pitchFamily="18" charset="0"/>
              </a:rPr>
              <a:t>, факультеты и </a:t>
            </a:r>
            <a:r>
              <a:rPr lang="ru-RU" sz="1200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т.п.), </a:t>
            </a:r>
            <a:r>
              <a:rPr lang="ru-RU" sz="1200" dirty="0">
                <a:solidFill>
                  <a:srgbClr val="002060"/>
                </a:solidFill>
                <a:ea typeface="Times New Roman" panose="02020603050405020304" pitchFamily="18" charset="0"/>
              </a:rPr>
              <a:t>реализующие образовательные программы среднего профессионального образования, </a:t>
            </a:r>
            <a:r>
              <a:rPr lang="ru-RU" sz="1200" b="1" dirty="0">
                <a:solidFill>
                  <a:srgbClr val="002060"/>
                </a:solidFill>
                <a:ea typeface="Times New Roman" panose="02020603050405020304" pitchFamily="18" charset="0"/>
              </a:rPr>
              <a:t>заполняет только строки 01, 02</a:t>
            </a:r>
            <a:r>
              <a:rPr lang="ru-RU" sz="1200" dirty="0">
                <a:solidFill>
                  <a:srgbClr val="002060"/>
                </a:solidFill>
                <a:ea typeface="Times New Roman" panose="02020603050405020304" pitchFamily="18" charset="0"/>
              </a:rPr>
              <a:t/>
            </a:r>
            <a:br>
              <a:rPr lang="ru-RU" sz="1200" dirty="0">
                <a:solidFill>
                  <a:srgbClr val="002060"/>
                </a:solidFill>
                <a:ea typeface="Times New Roman" panose="02020603050405020304" pitchFamily="18" charset="0"/>
              </a:rPr>
            </a:br>
            <a:r>
              <a:rPr lang="ru-RU" sz="1200" dirty="0">
                <a:solidFill>
                  <a:srgbClr val="002060"/>
                </a:solidFill>
                <a:ea typeface="Times New Roman" panose="02020603050405020304" pitchFamily="18" charset="0"/>
              </a:rPr>
              <a:t>и указывает данные </a:t>
            </a:r>
            <a:r>
              <a:rPr lang="ru-RU" sz="1200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применительно к </a:t>
            </a:r>
            <a:r>
              <a:rPr lang="ru-RU" sz="1200" dirty="0">
                <a:solidFill>
                  <a:srgbClr val="002060"/>
                </a:solidFill>
                <a:ea typeface="Times New Roman" panose="02020603050405020304" pitchFamily="18" charset="0"/>
              </a:rPr>
              <a:t>реализации образовательных программ среднего профессионального образования.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1346" y="299614"/>
            <a:ext cx="3095399" cy="2616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sz="1100" b="1" spc="-10" dirty="0">
                <a:solidFill>
                  <a:srgbClr val="002060"/>
                </a:solidFill>
                <a:cs typeface="Arial" panose="020B0604020202020204" pitchFamily="34" charset="0"/>
              </a:rPr>
              <a:t>Данные приводятся по состоянию на </a:t>
            </a:r>
            <a:r>
              <a:rPr lang="ru-RU" sz="1100" b="1" spc="-10" dirty="0">
                <a:solidFill>
                  <a:srgbClr val="FF0000"/>
                </a:solidFill>
                <a:cs typeface="Arial" panose="020B0604020202020204" pitchFamily="34" charset="0"/>
              </a:rPr>
              <a:t>01.10.2026</a:t>
            </a:r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36900" y="504825"/>
            <a:ext cx="7071359" cy="40152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1">
              <a:spcBef>
                <a:spcPts val="731"/>
              </a:spcBef>
            </a:pPr>
            <a:r>
              <a:rPr sz="1200" b="1" dirty="0" smtClean="0">
                <a:latin typeface="Times New Roman"/>
                <a:cs typeface="Times New Roman"/>
              </a:rPr>
              <a:t>1.2.</a:t>
            </a:r>
            <a:r>
              <a:rPr sz="1200" b="1" spc="29" dirty="0" smtClean="0">
                <a:latin typeface="Times New Roman"/>
                <a:cs typeface="Times New Roman"/>
              </a:rPr>
              <a:t> </a:t>
            </a:r>
            <a:r>
              <a:rPr sz="1200" b="1" spc="-6" dirty="0" err="1" smtClean="0">
                <a:latin typeface="Times New Roman"/>
                <a:cs typeface="Times New Roman"/>
              </a:rPr>
              <a:t>Сведения</a:t>
            </a:r>
            <a:r>
              <a:rPr sz="1200" b="1" spc="25" dirty="0" smtClean="0">
                <a:latin typeface="Times New Roman"/>
                <a:cs typeface="Times New Roman"/>
              </a:rPr>
              <a:t> </a:t>
            </a:r>
            <a:r>
              <a:rPr sz="1200" b="1" dirty="0" err="1" smtClean="0">
                <a:latin typeface="Times New Roman"/>
                <a:cs typeface="Times New Roman"/>
              </a:rPr>
              <a:t>об</a:t>
            </a:r>
            <a:r>
              <a:rPr sz="1200" b="1" spc="20" dirty="0" smtClean="0">
                <a:latin typeface="Times New Roman"/>
                <a:cs typeface="Times New Roman"/>
              </a:rPr>
              <a:t> </a:t>
            </a:r>
            <a:r>
              <a:rPr sz="1200" b="1" spc="-10" dirty="0" err="1" smtClean="0">
                <a:latin typeface="Times New Roman"/>
                <a:cs typeface="Times New Roman"/>
              </a:rPr>
              <a:t>образовательных</a:t>
            </a:r>
            <a:r>
              <a:rPr sz="1200" b="1" spc="-6" dirty="0" smtClean="0">
                <a:latin typeface="Times New Roman"/>
                <a:cs typeface="Times New Roman"/>
              </a:rPr>
              <a:t> </a:t>
            </a:r>
            <a:r>
              <a:rPr sz="1200" b="1" spc="-10" dirty="0" err="1" smtClean="0">
                <a:latin typeface="Times New Roman"/>
                <a:cs typeface="Times New Roman"/>
              </a:rPr>
              <a:t>программах</a:t>
            </a:r>
            <a:r>
              <a:rPr sz="1200" b="1" spc="-10" dirty="0" smtClean="0">
                <a:latin typeface="Times New Roman"/>
                <a:cs typeface="Times New Roman"/>
              </a:rPr>
              <a:t>,</a:t>
            </a:r>
            <a:r>
              <a:rPr sz="1200" b="1" spc="35" dirty="0" smtClean="0">
                <a:latin typeface="Times New Roman"/>
                <a:cs typeface="Times New Roman"/>
              </a:rPr>
              <a:t> </a:t>
            </a:r>
            <a:r>
              <a:rPr sz="1200" b="1" spc="-10" dirty="0" err="1" smtClean="0">
                <a:latin typeface="Times New Roman"/>
                <a:cs typeface="Times New Roman"/>
              </a:rPr>
              <a:t>реализуемых</a:t>
            </a:r>
            <a:r>
              <a:rPr sz="1200" b="1" spc="-6" dirty="0" smtClean="0">
                <a:latin typeface="Times New Roman"/>
                <a:cs typeface="Times New Roman"/>
              </a:rPr>
              <a:t> </a:t>
            </a:r>
            <a:r>
              <a:rPr sz="1200" b="1" spc="-6" dirty="0" err="1" smtClean="0">
                <a:latin typeface="Times New Roman"/>
                <a:cs typeface="Times New Roman"/>
              </a:rPr>
              <a:t>организацией</a:t>
            </a:r>
            <a:endParaRPr sz="1100" dirty="0" smtClean="0">
              <a:latin typeface="Times New Roman"/>
              <a:cs typeface="Times New Roman"/>
            </a:endParaRPr>
          </a:p>
          <a:p>
            <a:pPr marR="5080" algn="r"/>
            <a:endParaRPr sz="801" dirty="0">
              <a:latin typeface="Times New Roman"/>
              <a:cs typeface="Times New Roman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638290"/>
              </p:ext>
            </p:extLst>
          </p:nvPr>
        </p:nvGraphicFramePr>
        <p:xfrm>
          <a:off x="575360" y="897498"/>
          <a:ext cx="9798509" cy="2580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6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1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75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8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15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42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3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32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2520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5942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0768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5849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33985" marR="130810" indent="271145">
                        <a:lnSpc>
                          <a:spcPts val="910"/>
                        </a:lnSpc>
                        <a:spcBef>
                          <a:spcPts val="70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195" marR="29845" indent="93980">
                        <a:lnSpc>
                          <a:spcPts val="910"/>
                        </a:lnSpc>
                        <a:spcBef>
                          <a:spcPts val="70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0960" marR="51435" indent="-635" algn="ctr">
                        <a:lnSpc>
                          <a:spcPct val="9510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реализуемых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образователь-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 –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всего,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 err="1" smtClean="0">
                          <a:latin typeface="Times New Roman"/>
                          <a:cs typeface="Times New Roman"/>
                        </a:rPr>
                        <a:t>единица</a:t>
                      </a:r>
                      <a:endParaRPr lang="ru-RU" sz="800" spc="-5" dirty="0" smtClean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60325" marR="53340" indent="-1905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них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прошли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u="sng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профессионально- </a:t>
                      </a:r>
                      <a:r>
                        <a:rPr sz="800" u="sng" spc="-1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u="sng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общественную</a:t>
                      </a:r>
                      <a:endParaRPr sz="800" u="sng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8260" marR="46355" indent="3175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аккредитацию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работодателями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ъ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ми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63500" marR="55244" indent="-1270" algn="ctr">
                        <a:lnSpc>
                          <a:spcPts val="91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чаю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я</a:t>
                      </a:r>
                    </a:p>
                    <a:p>
                      <a:pPr marL="194945" marR="184150" indent="635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се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Сетевая форма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программ</a:t>
                      </a:r>
                      <a:endParaRPr sz="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51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 dirty="0">
                        <a:latin typeface="Times New Roman"/>
                        <a:cs typeface="Times New Roman"/>
                      </a:endParaRPr>
                    </a:p>
                    <a:p>
                      <a:pPr marL="73025" marR="64769" indent="-2540" algn="ctr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),</a:t>
                      </a:r>
                    </a:p>
                    <a:p>
                      <a:pPr marL="39370" marR="33020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с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использова-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нием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сетевой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94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формы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marL="36195" marR="32384" indent="-635" algn="ctr">
                        <a:lnSpc>
                          <a:spcPts val="910"/>
                        </a:lnSpc>
                      </a:pP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чаю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з 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графы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5)</a:t>
                      </a:r>
                    </a:p>
                    <a:p>
                      <a:pPr marL="60325" marR="57785" indent="8890" algn="just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мм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м, 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реализуемым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ол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ьз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</a:t>
                      </a:r>
                    </a:p>
                    <a:p>
                      <a:pPr marL="295275" marR="45720" indent="-243840" algn="just">
                        <a:lnSpc>
                          <a:spcPts val="910"/>
                        </a:lnSpc>
                        <a:spcBef>
                          <a:spcPts val="10"/>
                        </a:spcBef>
                      </a:pP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се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мы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– 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60325" marR="53340" indent="42545" algn="just">
                        <a:lnSpc>
                          <a:spcPts val="91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(из</a:t>
                      </a:r>
                      <a:r>
                        <a:rPr sz="8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графы</a:t>
                      </a:r>
                      <a:r>
                        <a:rPr sz="8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7)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</a:t>
                      </a:r>
                    </a:p>
                    <a:p>
                      <a:pPr marL="66675" marR="39370" indent="-24765" algn="just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иностранных </a:t>
                      </a:r>
                      <a:r>
                        <a:rPr sz="800" spc="-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организаций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116205" indent="3175" algn="ctr">
                        <a:lnSpc>
                          <a:spcPts val="910"/>
                        </a:lnSpc>
                        <a:spcBef>
                          <a:spcPts val="570"/>
                        </a:spcBef>
                      </a:pP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чи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  з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юч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договоров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51435" marR="39370" indent="-3810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ани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аци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ми 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реализацию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х</a:t>
                      </a:r>
                    </a:p>
                    <a:p>
                      <a:pPr marL="66675" marR="60325" indent="5080" algn="ctr">
                        <a:lnSpc>
                          <a:spcPts val="91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программ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ол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ьз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  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сетевой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формы,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единица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723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15570" marR="107314" indent="-635" algn="ctr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договоров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57785" marR="51435" indent="2540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графы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9)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 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ресурсов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1920" marR="116205" algn="ctr">
                        <a:lnSpc>
                          <a:spcPts val="910"/>
                        </a:lnSpc>
                        <a:spcBef>
                          <a:spcPts val="1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организаций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130175" indent="1270" algn="ctr">
                        <a:lnSpc>
                          <a:spcPts val="910"/>
                        </a:lnSpc>
                        <a:spcBef>
                          <a:spcPts val="114"/>
                        </a:spcBef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число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ани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аций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которыми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заключены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реализацию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57785" marR="48895" algn="ctr">
                        <a:lnSpc>
                          <a:spcPts val="910"/>
                        </a:lnSpc>
                        <a:spcBef>
                          <a:spcPts val="10"/>
                        </a:spcBef>
                      </a:pP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программ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73025" marR="69215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ол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  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сетевой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формы,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единица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54610" marR="50800" indent="4445" algn="ctr">
                        <a:lnSpc>
                          <a:spcPct val="95100"/>
                        </a:lnSpc>
                        <a:spcBef>
                          <a:spcPts val="75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иностранных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организаций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5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333">
                <a:tc>
                  <a:txBody>
                    <a:bodyPr/>
                    <a:lstStyle/>
                    <a:p>
                      <a:pPr marL="36195" marR="142240">
                        <a:lnSpc>
                          <a:spcPct val="95200"/>
                        </a:lnSpc>
                        <a:spcBef>
                          <a:spcPts val="8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ммы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635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775">
                <a:tc>
                  <a:txBody>
                    <a:bodyPr/>
                    <a:lstStyle/>
                    <a:p>
                      <a:pPr marL="36195" marR="14224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ммы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195" marR="104139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х,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7635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725586"/>
              </p:ext>
            </p:extLst>
          </p:nvPr>
        </p:nvGraphicFramePr>
        <p:xfrm>
          <a:off x="588060" y="3470268"/>
          <a:ext cx="9800031" cy="21479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7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3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97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51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9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17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580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32303">
                <a:tc gridSpan="8">
                  <a:txBody>
                    <a:bodyPr/>
                    <a:lstStyle/>
                    <a:p>
                      <a:pPr marR="62865" algn="r">
                        <a:lnSpc>
                          <a:spcPts val="8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.</a:t>
                      </a: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4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237490" marR="229235" indent="-635" algn="ctr">
                        <a:lnSpc>
                          <a:spcPct val="951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9845" marR="23495" indent="93980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Э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b="1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b="1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е</a:t>
                      </a: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90233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Дистанционные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образовательные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технологии</a:t>
                      </a:r>
                      <a:endParaRPr sz="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56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marL="69850" marR="62865" algn="ctr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число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графы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3),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реализуемых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применением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электронного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50" dirty="0">
                        <a:latin typeface="Times New Roman"/>
                        <a:cs typeface="Times New Roman"/>
                      </a:endParaRPr>
                    </a:p>
                    <a:p>
                      <a:pPr marL="167005" marR="160655" algn="ctr">
                        <a:lnSpc>
                          <a:spcPct val="9510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обучающихся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(из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графы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5)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программам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с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применением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электронного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50" dirty="0">
                        <a:latin typeface="Times New Roman"/>
                        <a:cs typeface="Times New Roman"/>
                      </a:endParaRPr>
                    </a:p>
                    <a:p>
                      <a:pPr marL="109220" marR="103505" algn="ctr">
                        <a:lnSpc>
                          <a:spcPts val="91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том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графы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14)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применением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29845" marR="21590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исключительно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электронного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 marR="67945" indent="-5080" algn="ctr">
                        <a:lnSpc>
                          <a:spcPct val="95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число программ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графы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3),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реализуемых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применением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дистанционных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технологий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00" marR="64769" indent="-307975" algn="just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чи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аю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я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графы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07340" marR="299720" indent="8890" algn="just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  с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  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анци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4130" algn="just">
                        <a:lnSpc>
                          <a:spcPts val="894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оло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 marR="109855" algn="ctr">
                        <a:lnSpc>
                          <a:spcPts val="910"/>
                        </a:lnSpc>
                        <a:spcBef>
                          <a:spcPts val="5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том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графы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17)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применением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45720" marR="40005" indent="3175" algn="ctr">
                        <a:lnSpc>
                          <a:spcPts val="91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исключительно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дистанционных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оло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й</a:t>
                      </a: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156">
                <a:tc>
                  <a:txBody>
                    <a:bodyPr/>
                    <a:lstStyle/>
                    <a:p>
                      <a:pPr marL="36195" marR="161925">
                        <a:lnSpc>
                          <a:spcPct val="951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ммы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030">
                <a:tc>
                  <a:txBody>
                    <a:bodyPr/>
                    <a:lstStyle/>
                    <a:p>
                      <a:pPr marL="36195" marR="161925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ммы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Скругленная прямоугольная выноска 9"/>
          <p:cNvSpPr/>
          <p:nvPr/>
        </p:nvSpPr>
        <p:spPr>
          <a:xfrm>
            <a:off x="154282" y="599419"/>
            <a:ext cx="2819400" cy="470928"/>
          </a:xfrm>
          <a:prstGeom prst="wedgeRoundRectCallout">
            <a:avLst>
              <a:gd name="adj1" fmla="val 72594"/>
              <a:gd name="adj2" fmla="val 70074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r>
              <a:rPr lang="ru-RU" sz="900" spc="-10" dirty="0" smtClean="0">
                <a:solidFill>
                  <a:srgbClr val="0070C0"/>
                </a:solidFill>
                <a:cs typeface="Arial" panose="020B0604020202020204" pitchFamily="34" charset="0"/>
              </a:rPr>
              <a:t>ПРОФЕССИОНАЛЬНО-ОБЩЕСТВЕННАЯ </a:t>
            </a:r>
            <a:r>
              <a:rPr lang="ru-RU" sz="900" spc="-10" dirty="0">
                <a:solidFill>
                  <a:srgbClr val="0070C0"/>
                </a:solidFill>
                <a:cs typeface="Arial" panose="020B0604020202020204" pitchFamily="34" charset="0"/>
              </a:rPr>
              <a:t>аккредитация проводится на добровольной </a:t>
            </a:r>
            <a:r>
              <a:rPr lang="ru-RU" sz="900" spc="-10" dirty="0" smtClean="0">
                <a:solidFill>
                  <a:srgbClr val="0070C0"/>
                </a:solidFill>
                <a:cs typeface="Arial" panose="020B0604020202020204" pitchFamily="34" charset="0"/>
              </a:rPr>
              <a:t>основе, и подтверждается выдачей </a:t>
            </a:r>
            <a:r>
              <a:rPr lang="ru-RU" sz="900" dirty="0" smtClean="0">
                <a:solidFill>
                  <a:srgbClr val="0070C0"/>
                </a:solidFill>
              </a:rPr>
              <a:t>Свидетельства</a:t>
            </a:r>
            <a:r>
              <a:rPr lang="ru-RU" sz="900" spc="-10" dirty="0" smtClean="0">
                <a:solidFill>
                  <a:srgbClr val="0070C0"/>
                </a:solidFill>
                <a:cs typeface="Arial" panose="020B0604020202020204" pitchFamily="34" charset="0"/>
              </a:rPr>
              <a:t>. </a:t>
            </a:r>
            <a:endParaRPr lang="ru-RU" sz="900" spc="-1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cxnSp>
        <p:nvCxnSpPr>
          <p:cNvPr id="12" name="Прямая со стрелкой 11"/>
          <p:cNvCxnSpPr>
            <a:stCxn id="4" idx="0"/>
          </p:cNvCxnSpPr>
          <p:nvPr/>
        </p:nvCxnSpPr>
        <p:spPr>
          <a:xfrm flipH="1" flipV="1">
            <a:off x="2973682" y="2193727"/>
            <a:ext cx="938280" cy="2531745"/>
          </a:xfrm>
          <a:prstGeom prst="straightConnector1">
            <a:avLst/>
          </a:prstGeom>
          <a:ln w="1905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7586985" y="2544875"/>
            <a:ext cx="2470906" cy="7848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графе 9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НЕ УЧИТЫВАЮТСЯ договоры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между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организацией-работодателем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обучающимся (ученические договоры, договоры о прохождении практики, целевые договоры).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Прямая со стрелкой 14"/>
          <p:cNvCxnSpPr>
            <a:stCxn id="14" idx="0"/>
          </p:cNvCxnSpPr>
          <p:nvPr/>
        </p:nvCxnSpPr>
        <p:spPr>
          <a:xfrm flipH="1" flipV="1">
            <a:off x="7771892" y="2184573"/>
            <a:ext cx="1050546" cy="360302"/>
          </a:xfrm>
          <a:prstGeom prst="straightConnector1">
            <a:avLst/>
          </a:prstGeom>
          <a:ln w="1905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7257706" y="2193727"/>
            <a:ext cx="708952" cy="2691622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372556"/>
              </p:ext>
            </p:extLst>
          </p:nvPr>
        </p:nvGraphicFramePr>
        <p:xfrm>
          <a:off x="619778" y="6263310"/>
          <a:ext cx="9514312" cy="73293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313913">
                  <a:extLst>
                    <a:ext uri="{9D8B030D-6E8A-4147-A177-3AD203B41FA5}">
                      <a16:colId xmlns:a16="http://schemas.microsoft.com/office/drawing/2014/main" val="36741109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384160373"/>
                    </a:ext>
                  </a:extLst>
                </a:gridCol>
                <a:gridCol w="1215412">
                  <a:extLst>
                    <a:ext uri="{9D8B030D-6E8A-4147-A177-3AD203B41FA5}">
                      <a16:colId xmlns:a16="http://schemas.microsoft.com/office/drawing/2014/main" val="3013317792"/>
                    </a:ext>
                  </a:extLst>
                </a:gridCol>
                <a:gridCol w="1070587">
                  <a:extLst>
                    <a:ext uri="{9D8B030D-6E8A-4147-A177-3AD203B41FA5}">
                      <a16:colId xmlns:a16="http://schemas.microsoft.com/office/drawing/2014/main" val="709429830"/>
                    </a:ext>
                  </a:extLst>
                </a:gridCol>
              </a:tblGrid>
              <a:tr h="69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highlight>
                            <a:srgbClr val="FFFF00"/>
                          </a:highlight>
                        </a:rPr>
                        <a:t>Справка 1.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264" marR="17264" marT="7797" marB="7797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264" marR="17264" marT="7797" marB="7797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098570"/>
                  </a:ext>
                </a:extLst>
              </a:tr>
              <a:tr h="69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highlight>
                            <a:srgbClr val="FFFF00"/>
                          </a:highlight>
                        </a:rPr>
                        <a:t>Из общего числа реализуемых программ (из гр. 3 подраздела 1.2.), единица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264" marR="17264" marT="7797" marB="7797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264" marR="17264" marT="7797" marB="7797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938438"/>
                  </a:ext>
                </a:extLst>
              </a:tr>
              <a:tr h="69056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highlight>
                            <a:srgbClr val="FFFF00"/>
                          </a:highlight>
                        </a:rPr>
                        <a:t>являются образовательными программами "</a:t>
                      </a:r>
                      <a:r>
                        <a:rPr lang="ru-RU" sz="1100" dirty="0" err="1">
                          <a:effectLst/>
                          <a:highlight>
                            <a:srgbClr val="FFFF00"/>
                          </a:highlight>
                        </a:rPr>
                        <a:t>Профессионалитета</a:t>
                      </a:r>
                      <a:r>
                        <a:rPr lang="ru-RU" sz="1100" dirty="0">
                          <a:effectLst/>
                          <a:highlight>
                            <a:srgbClr val="FFFF00"/>
                          </a:highlight>
                        </a:rPr>
                        <a:t>"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264" marR="17264" marT="7797" marB="779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(03</a:t>
                      </a:r>
                      <a:r>
                        <a:rPr lang="ru-RU" sz="1100" dirty="0" smtClean="0">
                          <a:effectLst/>
                        </a:rPr>
                        <a:t>)_____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264" marR="17264" marT="7797" marB="779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264" marR="17264" marT="7797" marB="7797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264" marR="17264" marT="7797" marB="7797" anchor="b"/>
                </a:tc>
                <a:extLst>
                  <a:ext uri="{0D108BD9-81ED-4DB2-BD59-A6C34878D82A}">
                    <a16:rowId xmlns:a16="http://schemas.microsoft.com/office/drawing/2014/main" val="3088831321"/>
                  </a:ext>
                </a:extLst>
              </a:tr>
              <a:tr h="69056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highlight>
                            <a:srgbClr val="FFFF00"/>
                          </a:highlight>
                        </a:rPr>
                        <a:t>срок получения образования сокращен под запрос предприятий-участников кластера (из стр. 03)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264" marR="17264" marT="7797" marB="779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(04</a:t>
                      </a:r>
                      <a:r>
                        <a:rPr lang="ru-RU" sz="1100" dirty="0" smtClean="0">
                          <a:effectLst/>
                        </a:rPr>
                        <a:t>)_____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264" marR="17264" marT="7797" marB="779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264" marR="17264" marT="7797" marB="7797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264" marR="17264" marT="7797" marB="7797" anchor="b"/>
                </a:tc>
                <a:extLst>
                  <a:ext uri="{0D108BD9-81ED-4DB2-BD59-A6C34878D82A}">
                    <a16:rowId xmlns:a16="http://schemas.microsoft.com/office/drawing/2014/main" val="188781483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707949" y="4694856"/>
            <a:ext cx="4904371" cy="15542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95000"/>
              </a:lnSpc>
            </a:pP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Сетевая форма реализации образовательных программ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осуществляется:</a:t>
            </a:r>
          </a:p>
          <a:p>
            <a:pPr marL="171450" indent="-171450" algn="just">
              <a:lnSpc>
                <a:spcPct val="95000"/>
              </a:lnSpc>
              <a:buFontTx/>
              <a:buChar char="-"/>
            </a:pP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использованием ресурсов других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организаций, осуществляющих образовательную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деятельность;</a:t>
            </a:r>
          </a:p>
          <a:p>
            <a:pPr marL="171450" indent="-171450" algn="just">
              <a:lnSpc>
                <a:spcPct val="95000"/>
              </a:lnSpc>
              <a:buFontTx/>
              <a:buChar char="-"/>
            </a:pP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использованием ресурсов иных организаций (научных, медицинских организаций, организаций культуры, физкультурно-спортивных и иных организаций, обладающих ресурсами, необходимыми для осуществления обучения, проведения учебной и производственной практики и осуществления иных видов учебной деятельности, предусмотренных соответствующей образовательной программой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>
              <a:lnSpc>
                <a:spcPct val="95000"/>
              </a:lnSpc>
            </a:pPr>
            <a:r>
              <a:rPr lang="ru-RU" sz="9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Сетевая форма подтверждается заключенным договором </a:t>
            </a:r>
            <a:r>
              <a:rPr lang="ru-RU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сотрудничестве между </a:t>
            </a:r>
            <a:r>
              <a:rPr lang="ru-RU" sz="9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отчитывающейся образовательной </a:t>
            </a:r>
            <a:r>
              <a:rPr lang="ru-RU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организацией и </a:t>
            </a:r>
            <a:r>
              <a:rPr lang="ru-RU" sz="9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организацией, </a:t>
            </a:r>
            <a:r>
              <a:rPr lang="ru-RU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который предусматривает сетевую форму реализации образовательных </a:t>
            </a:r>
            <a:r>
              <a:rPr lang="ru-RU" sz="9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программ.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49862" y="4725472"/>
            <a:ext cx="3124200" cy="1169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Программа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рамках </a:t>
            </a:r>
            <a:r>
              <a:rPr lang="ru-RU" sz="1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ФП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ru-RU" sz="10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sz="1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 </a:t>
            </a:r>
            <a:r>
              <a:rPr lang="ru-RU" sz="1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та же программа вне его </a:t>
            </a:r>
            <a:r>
              <a:rPr lang="ru-RU" sz="1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считаются разными программами. </a:t>
            </a:r>
            <a:r>
              <a:rPr lang="ru-RU" sz="8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Программа </a:t>
            </a:r>
            <a:r>
              <a:rPr lang="ru-RU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ru-RU" sz="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Профессионалитета</a:t>
            </a:r>
            <a:r>
              <a:rPr lang="ru-RU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разрабатывается в соответствии с принципами новой образовательной технологии (Постановление Правительства РФ от 16 марта 2022 г. № 387) и с учетом примерных образовательных программ «</a:t>
            </a:r>
            <a:r>
              <a:rPr lang="ru-RU" sz="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Профессионалитета</a:t>
            </a:r>
            <a:r>
              <a:rPr lang="ru-RU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(ПОП-</a:t>
            </a:r>
            <a:r>
              <a:rPr lang="ru-RU" sz="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sz="8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 стрелкой 19"/>
          <p:cNvCxnSpPr>
            <a:stCxn id="4" idx="2"/>
          </p:cNvCxnSpPr>
          <p:nvPr/>
        </p:nvCxnSpPr>
        <p:spPr>
          <a:xfrm flipH="1">
            <a:off x="2742691" y="5895023"/>
            <a:ext cx="1169271" cy="825487"/>
          </a:xfrm>
          <a:prstGeom prst="straightConnector1">
            <a:avLst/>
          </a:prstGeom>
          <a:ln w="1905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393700" y="115771"/>
            <a:ext cx="3095399" cy="2616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sz="1100" b="1" spc="-10" dirty="0">
                <a:solidFill>
                  <a:srgbClr val="002060"/>
                </a:solidFill>
                <a:cs typeface="Arial" panose="020B0604020202020204" pitchFamily="34" charset="0"/>
              </a:rPr>
              <a:t>Данные приводятся по состоянию на </a:t>
            </a:r>
            <a:r>
              <a:rPr lang="ru-RU" sz="1100" b="1" spc="-10" dirty="0">
                <a:solidFill>
                  <a:srgbClr val="FF0000"/>
                </a:solidFill>
                <a:cs typeface="Arial" panose="020B0604020202020204" pitchFamily="34" charset="0"/>
              </a:rPr>
              <a:t>01.10.2026</a:t>
            </a:r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7500" y="352056"/>
            <a:ext cx="10294981" cy="212239"/>
          </a:xfrm>
          <a:prstGeom prst="rect">
            <a:avLst/>
          </a:prstGeom>
        </p:spPr>
        <p:txBody>
          <a:bodyPr vert="horz" wrap="square" lIns="0" tIns="27306" rIns="0" bIns="0" rtlCol="0">
            <a:spAutoFit/>
          </a:bodyPr>
          <a:lstStyle/>
          <a:p>
            <a:pPr marL="268288">
              <a:spcBef>
                <a:spcPts val="216"/>
              </a:spcBef>
            </a:pPr>
            <a:r>
              <a:rPr lang="ru-RU" sz="1200" b="1" spc="29" dirty="0" smtClean="0">
                <a:latin typeface="Times New Roman"/>
                <a:cs typeface="Times New Roman"/>
              </a:rPr>
              <a:t>СТРУКТУРА р</a:t>
            </a:r>
            <a:r>
              <a:rPr sz="1200" b="1" spc="-6" dirty="0" err="1" smtClean="0">
                <a:latin typeface="Times New Roman"/>
                <a:cs typeface="Times New Roman"/>
              </a:rPr>
              <a:t>аспределени</a:t>
            </a:r>
            <a:r>
              <a:rPr lang="ru-RU" sz="1200" b="1" spc="-6" dirty="0" smtClean="0">
                <a:latin typeface="Times New Roman"/>
                <a:cs typeface="Times New Roman"/>
              </a:rPr>
              <a:t>я</a:t>
            </a:r>
            <a:r>
              <a:rPr sz="1200" b="1" spc="10" dirty="0" smtClean="0">
                <a:latin typeface="Times New Roman"/>
                <a:cs typeface="Times New Roman"/>
              </a:rPr>
              <a:t> </a:t>
            </a:r>
            <a:r>
              <a:rPr sz="1200" b="1" spc="-6" dirty="0" err="1" smtClean="0">
                <a:latin typeface="Times New Roman"/>
                <a:cs typeface="Times New Roman"/>
              </a:rPr>
              <a:t>приема</a:t>
            </a:r>
            <a:r>
              <a:rPr lang="ru-RU" sz="1200" b="1" spc="-6" dirty="0" smtClean="0">
                <a:latin typeface="Times New Roman"/>
                <a:cs typeface="Times New Roman"/>
              </a:rPr>
              <a:t>, численности, выпуска</a:t>
            </a:r>
            <a:r>
              <a:rPr sz="1200" b="1" spc="-10" dirty="0" smtClean="0">
                <a:latin typeface="Times New Roman"/>
                <a:cs typeface="Times New Roman"/>
              </a:rPr>
              <a:t> </a:t>
            </a:r>
            <a:r>
              <a:rPr sz="1200" b="1" spc="6" dirty="0">
                <a:latin typeface="Times New Roman"/>
                <a:cs typeface="Times New Roman"/>
              </a:rPr>
              <a:t>по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6" dirty="0">
                <a:latin typeface="Times New Roman"/>
                <a:cs typeface="Times New Roman"/>
              </a:rPr>
              <a:t>специальностям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и</a:t>
            </a:r>
            <a:r>
              <a:rPr sz="1200" b="1" spc="29" dirty="0">
                <a:latin typeface="Times New Roman"/>
                <a:cs typeface="Times New Roman"/>
              </a:rPr>
              <a:t> </a:t>
            </a:r>
            <a:r>
              <a:rPr sz="1200" b="1" spc="-6" dirty="0" err="1" smtClean="0">
                <a:latin typeface="Times New Roman"/>
                <a:cs typeface="Times New Roman"/>
              </a:rPr>
              <a:t>профессиям</a:t>
            </a:r>
            <a:r>
              <a:rPr lang="ru-RU" sz="1200" b="1" spc="-6" dirty="0" smtClean="0">
                <a:latin typeface="Times New Roman"/>
                <a:cs typeface="Times New Roman"/>
              </a:rPr>
              <a:t> (подразделы 2.1.1, 2.1.2, 2.1.3) </a:t>
            </a:r>
            <a:endParaRPr sz="900" dirty="0">
              <a:latin typeface="Times New Roman"/>
              <a:cs typeface="Times New Roman"/>
            </a:endParaRPr>
          </a:p>
        </p:txBody>
      </p:sp>
      <p:graphicFrame>
        <p:nvGraphicFramePr>
          <p:cNvPr id="6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045699"/>
              </p:ext>
            </p:extLst>
          </p:nvPr>
        </p:nvGraphicFramePr>
        <p:xfrm>
          <a:off x="469900" y="809625"/>
          <a:ext cx="9677402" cy="49157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4002543753"/>
                    </a:ext>
                  </a:extLst>
                </a:gridCol>
                <a:gridCol w="552451">
                  <a:extLst>
                    <a:ext uri="{9D8B030D-6E8A-4147-A177-3AD203B41FA5}">
                      <a16:colId xmlns:a16="http://schemas.microsoft.com/office/drawing/2014/main" val="2179318033"/>
                    </a:ext>
                  </a:extLst>
                </a:gridCol>
                <a:gridCol w="552451">
                  <a:extLst>
                    <a:ext uri="{9D8B030D-6E8A-4147-A177-3AD203B41FA5}">
                      <a16:colId xmlns:a16="http://schemas.microsoft.com/office/drawing/2014/main" val="3637059419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3061208828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51435" marR="50165" indent="127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b="1" spc="-5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1000" b="1" spc="-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специальности, </a:t>
                      </a:r>
                      <a:r>
                        <a:rPr sz="10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профессии </a:t>
                      </a:r>
                      <a:r>
                        <a:rPr sz="10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0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перечням </a:t>
                      </a:r>
                      <a:r>
                        <a:rPr sz="10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профессий </a:t>
                      </a:r>
                      <a:r>
                        <a:rPr sz="1000" b="1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000" b="1" spc="-18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специальностей, </a:t>
                      </a:r>
                      <a:endParaRPr lang="ru-RU" sz="1000" b="1" spc="-15" dirty="0" smtClean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51435" marR="50165" indent="127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spc="-15" dirty="0" err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утвержденных</a:t>
                      </a:r>
                      <a:r>
                        <a:rPr sz="1000" spc="-1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 err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приказами</a:t>
                      </a:r>
                      <a:r>
                        <a:rPr lang="ru-RU" sz="1000" spc="-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</a:p>
                    <a:p>
                      <a:pPr marL="51435" marR="50165" indent="127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spc="-10" dirty="0" err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Минобрнауки</a:t>
                      </a:r>
                      <a:r>
                        <a:rPr sz="1000" spc="-1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r>
                        <a:rPr sz="10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0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29</a:t>
                      </a:r>
                      <a:r>
                        <a:rPr sz="10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 err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октября</a:t>
                      </a:r>
                      <a:r>
                        <a:rPr lang="ru-RU" sz="1000" spc="-1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2013 </a:t>
                      </a:r>
                      <a:r>
                        <a:rPr sz="10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г.</a:t>
                      </a:r>
                      <a:r>
                        <a:rPr sz="10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№</a:t>
                      </a:r>
                      <a:r>
                        <a:rPr sz="10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1199 </a:t>
                      </a:r>
                      <a:r>
                        <a:rPr sz="1000" spc="-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endParaRPr lang="ru-RU" sz="1000" spc="-5" dirty="0" smtClean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51435" marR="50165" indent="127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 err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Минпросвещения</a:t>
                      </a:r>
                      <a:r>
                        <a:rPr lang="ru-RU" sz="1000" spc="-1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 err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r>
                        <a:rPr sz="1000" spc="-1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0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17</a:t>
                      </a:r>
                      <a:r>
                        <a:rPr sz="10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мая</a:t>
                      </a:r>
                      <a:r>
                        <a:rPr sz="10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2022</a:t>
                      </a:r>
                      <a:r>
                        <a:rPr sz="10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г.</a:t>
                      </a:r>
                      <a:r>
                        <a:rPr sz="10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№</a:t>
                      </a:r>
                      <a:r>
                        <a:rPr sz="1000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336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 marR="33020" indent="4572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spc="-1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1000" spc="-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000" spc="-15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тр</a:t>
                      </a:r>
                      <a:r>
                        <a:rPr sz="1000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spc="-20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ки</a:t>
                      </a:r>
                      <a:endParaRPr sz="10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42545" indent="63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b="1" spc="-10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Код</a:t>
                      </a:r>
                      <a:r>
                        <a:rPr sz="1000" b="1" spc="-1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специаль</a:t>
                      </a:r>
                      <a:r>
                        <a:rPr sz="1000" b="1" spc="-15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ности</a:t>
                      </a:r>
                      <a:r>
                        <a:rPr sz="10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0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000" b="1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1000" b="1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000" b="1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есс</a:t>
                      </a:r>
                      <a:r>
                        <a:rPr sz="1000" b="1" spc="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b="1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45720" marR="42545" indent="63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Показатели </a:t>
                      </a:r>
                      <a:endParaRPr sz="1000" b="1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50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099">
                <a:tc>
                  <a:txBody>
                    <a:bodyPr/>
                    <a:lstStyle/>
                    <a:p>
                      <a:pPr marL="66675" marR="24193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1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 err="1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10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 err="1" smtClean="0">
                          <a:latin typeface="Times New Roman"/>
                          <a:cs typeface="Times New Roman"/>
                        </a:rPr>
                        <a:t>звена</a:t>
                      </a:r>
                      <a:r>
                        <a:rPr lang="ru-RU" sz="1000" b="1" spc="-10" dirty="0" smtClean="0">
                          <a:latin typeface="Times New Roman"/>
                          <a:cs typeface="Times New Roman"/>
                        </a:rPr>
                        <a:t> (ППССЗ)</a:t>
                      </a:r>
                      <a:r>
                        <a:rPr sz="1000" b="1" spc="-10" dirty="0" smtClean="0">
                          <a:latin typeface="Times New Roman"/>
                          <a:cs typeface="Times New Roman"/>
                        </a:rPr>
                        <a:t>: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191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441">
                <a:tc>
                  <a:txBody>
                    <a:bodyPr/>
                    <a:lstStyle/>
                    <a:p>
                      <a:pPr marL="139700" marR="42481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b="1" spc="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b="1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000" b="1" spc="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зе</a:t>
                      </a:r>
                      <a:r>
                        <a:rPr sz="1000" b="1" spc="-2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spc="-2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000" b="1" spc="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b="1" spc="-1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spc="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вн</a:t>
                      </a:r>
                      <a:r>
                        <a:rPr sz="1000" b="1" spc="-1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spc="-2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5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000" b="1" spc="-1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1000" b="1" spc="-2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000" b="1" spc="1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0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000" b="1" spc="-1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lang="ru-RU" sz="1000" b="1" spc="-1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(ОО)</a:t>
                      </a:r>
                      <a:r>
                        <a:rPr sz="1000" b="1" spc="-15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252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специальностям: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381">
                <a:tc>
                  <a:txBody>
                    <a:bodyPr/>
                    <a:lstStyle/>
                    <a:p>
                      <a:pPr marL="139700" marR="48895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b="1" spc="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b="1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000" b="1" spc="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зе</a:t>
                      </a:r>
                      <a:r>
                        <a:rPr sz="1000" b="1" spc="-2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000" b="1" spc="-1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000" b="1" spc="-2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000" b="1" spc="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b="1" spc="-2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000" b="1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spc="-2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000" b="1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1000" b="1" spc="-2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000" b="1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1000" b="1" spc="-1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1000" b="1" spc="-1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000" b="1" spc="-15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(СО) </a:t>
                      </a:r>
                      <a:r>
                        <a:rPr sz="1000" spc="-5" dirty="0" smtClean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52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специальностям: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231">
                <a:tc>
                  <a:txBody>
                    <a:bodyPr/>
                    <a:lstStyle/>
                    <a:p>
                      <a:pPr marL="66675" marR="6667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программам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10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специалистов среднего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звена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01,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02)</a:t>
                      </a: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3600">
                <a:tc>
                  <a:txBody>
                    <a:bodyPr/>
                    <a:lstStyle/>
                    <a:p>
                      <a:pPr marL="66675" marR="20574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b="1" spc="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000" b="1" spc="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ых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b="1" spc="10" dirty="0">
                          <a:latin typeface="Times New Roman"/>
                          <a:cs typeface="Times New Roman"/>
                        </a:rPr>
                        <a:t>бо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1000" b="1" spc="-15" dirty="0" err="1" smtClean="0">
                          <a:latin typeface="Times New Roman"/>
                          <a:cs typeface="Times New Roman"/>
                        </a:rPr>
                        <a:t>служащих</a:t>
                      </a:r>
                      <a:r>
                        <a:rPr lang="ru-RU" sz="1000" b="1" spc="-15" dirty="0" smtClean="0">
                          <a:latin typeface="Times New Roman"/>
                          <a:cs typeface="Times New Roman"/>
                        </a:rPr>
                        <a:t> (ППКРС)</a:t>
                      </a:r>
                      <a:r>
                        <a:rPr sz="1000" b="1" spc="-15" dirty="0" smtClean="0">
                          <a:latin typeface="Times New Roman"/>
                          <a:cs typeface="Times New Roman"/>
                        </a:rPr>
                        <a:t>: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191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4917">
                <a:tc>
                  <a:txBody>
                    <a:bodyPr/>
                    <a:lstStyle/>
                    <a:p>
                      <a:pPr marL="139700" marR="42481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b="1" spc="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b="1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000" b="1" spc="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зе</a:t>
                      </a:r>
                      <a:r>
                        <a:rPr sz="1000" b="1" spc="-2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spc="-2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000" b="1" spc="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b="1" spc="-1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spc="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вн</a:t>
                      </a:r>
                      <a:r>
                        <a:rPr sz="1000" b="1" spc="-1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spc="-2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000" b="1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1000" b="1" spc="-2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000" b="1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1000" b="1" spc="-1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1000" b="1" spc="-1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000" b="1" spc="-15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(ОО) </a:t>
                      </a:r>
                      <a:r>
                        <a:rPr sz="1000" spc="-5" dirty="0" smtClean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6679">
                <a:tc>
                  <a:txBody>
                    <a:bodyPr/>
                    <a:lstStyle/>
                    <a:p>
                      <a:pPr marL="1397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том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 err="1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 err="1" smtClean="0">
                          <a:latin typeface="Times New Roman"/>
                          <a:cs typeface="Times New Roman"/>
                        </a:rPr>
                        <a:t>профессиям</a:t>
                      </a:r>
                      <a:r>
                        <a:rPr lang="ru-RU" sz="1000" spc="-15" dirty="0" smtClean="0">
                          <a:latin typeface="Times New Roman"/>
                          <a:cs typeface="Times New Roman"/>
                        </a:rPr>
                        <a:t>: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44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6512">
                <a:tc>
                  <a:txBody>
                    <a:bodyPr/>
                    <a:lstStyle/>
                    <a:p>
                      <a:pPr marL="139700" marR="48895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b="1" spc="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b="1" spc="-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000" b="1" spc="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зе</a:t>
                      </a:r>
                      <a:r>
                        <a:rPr sz="1000" b="1" spc="-2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2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000" b="1" spc="-1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000" b="1" spc="-2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000" b="1" spc="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000" b="1" spc="-2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000" b="1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spc="-2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000" b="1" spc="-1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1000" b="1" spc="-2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000" b="1" spc="1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0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1000" b="1" spc="-1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1000" b="1" spc="-15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000" b="1" spc="-15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(СО) </a:t>
                      </a:r>
                      <a:r>
                        <a:rPr sz="1000" spc="-5" dirty="0" smtClean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8495">
                <a:tc>
                  <a:txBody>
                    <a:bodyPr/>
                    <a:lstStyle/>
                    <a:p>
                      <a:pPr marL="252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том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 err="1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 err="1" smtClean="0">
                          <a:latin typeface="Times New Roman"/>
                          <a:cs typeface="Times New Roman"/>
                        </a:rPr>
                        <a:t>профессиям</a:t>
                      </a:r>
                      <a:r>
                        <a:rPr lang="ru-RU" sz="1000" spc="-15" dirty="0" smtClean="0">
                          <a:latin typeface="Times New Roman"/>
                          <a:cs typeface="Times New Roman"/>
                        </a:rPr>
                        <a:t>: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84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20293">
                <a:tc>
                  <a:txBody>
                    <a:bodyPr/>
                    <a:lstStyle/>
                    <a:p>
                      <a:pPr marL="66675" marR="10922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000" b="1" spc="-15" dirty="0" err="1">
                          <a:latin typeface="Times New Roman"/>
                          <a:cs typeface="Times New Roman"/>
                        </a:rPr>
                        <a:t>программам</a:t>
                      </a: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 err="1" smtClean="0">
                          <a:latin typeface="Times New Roman"/>
                          <a:cs typeface="Times New Roman"/>
                        </a:rPr>
                        <a:t>подготов</a:t>
                      </a:r>
                      <a:r>
                        <a:rPr sz="1000" b="1" spc="-10" dirty="0" err="1" smtClean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10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 err="1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 err="1" smtClean="0">
                          <a:latin typeface="Times New Roman"/>
                          <a:cs typeface="Times New Roman"/>
                        </a:rPr>
                        <a:t>рабо</a:t>
                      </a:r>
                      <a:r>
                        <a:rPr sz="1000" b="1" spc="-10" dirty="0" err="1" smtClean="0">
                          <a:latin typeface="Times New Roman"/>
                          <a:cs typeface="Times New Roman"/>
                        </a:rPr>
                        <a:t>чих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стр.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04,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05)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E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16992">
                <a:tc>
                  <a:txBody>
                    <a:bodyPr/>
                    <a:lstStyle/>
                    <a:p>
                      <a:pPr marL="66675" marR="10096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Итого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000" b="1" spc="-15" dirty="0">
                          <a:latin typeface="Times New Roman"/>
                          <a:cs typeface="Times New Roman"/>
                        </a:rPr>
                        <a:t>программам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профессионального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образования </a:t>
                      </a:r>
                      <a:r>
                        <a:rPr sz="10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03,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06)</a:t>
                      </a: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AE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spc="5" dirty="0">
                          <a:latin typeface="Times New Roman"/>
                          <a:cs typeface="Times New Roman"/>
                        </a:rPr>
                        <a:t>07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AE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AE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3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pSp>
        <p:nvGrpSpPr>
          <p:cNvPr id="13" name="Группа 12"/>
          <p:cNvGrpSpPr/>
          <p:nvPr/>
        </p:nvGrpSpPr>
        <p:grpSpPr>
          <a:xfrm>
            <a:off x="252618" y="2028826"/>
            <a:ext cx="4583323" cy="4566514"/>
            <a:chOff x="252618" y="2028826"/>
            <a:chExt cx="4583323" cy="4566514"/>
          </a:xfrm>
        </p:grpSpPr>
        <p:sp>
          <p:nvSpPr>
            <p:cNvPr id="8" name="TextBox 7"/>
            <p:cNvSpPr txBox="1"/>
            <p:nvPr/>
          </p:nvSpPr>
          <p:spPr>
            <a:xfrm>
              <a:off x="492539" y="5995176"/>
              <a:ext cx="4343402" cy="60016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100" b="1" dirty="0"/>
                <a:t>База образования (основное общее / среднее общее) </a:t>
              </a:r>
              <a:r>
                <a:rPr lang="ru-RU" sz="1100" dirty="0"/>
                <a:t>относится к характеристикам образовательной программы, а не к виду документа об образовании, который </a:t>
              </a:r>
              <a:r>
                <a:rPr lang="ru-RU" sz="1100" dirty="0" smtClean="0"/>
                <a:t>имеет </a:t>
              </a:r>
              <a:r>
                <a:rPr lang="ru-RU" sz="1100" dirty="0"/>
                <a:t>студент.</a:t>
              </a:r>
              <a:endParaRPr lang="ru-RU" sz="900" dirty="0"/>
            </a:p>
          </p:txBody>
        </p:sp>
        <p:cxnSp>
          <p:nvCxnSpPr>
            <p:cNvPr id="4" name="Соединительная линия уступом 3"/>
            <p:cNvCxnSpPr>
              <a:stCxn id="8" idx="1"/>
            </p:cNvCxnSpPr>
            <p:nvPr/>
          </p:nvCxnSpPr>
          <p:spPr>
            <a:xfrm rot="10800000" flipH="1">
              <a:off x="492538" y="2028826"/>
              <a:ext cx="129761" cy="4266433"/>
            </a:xfrm>
            <a:prstGeom prst="bentConnector4">
              <a:avLst>
                <a:gd name="adj1" fmla="val -176170"/>
                <a:gd name="adj2" fmla="val 10034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>
              <a:off x="287683" y="2684807"/>
              <a:ext cx="304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>
              <a:off x="287683" y="3933825"/>
              <a:ext cx="304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>
              <a:off x="252618" y="4543425"/>
              <a:ext cx="304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486870"/>
              </p:ext>
            </p:extLst>
          </p:nvPr>
        </p:nvGraphicFramePr>
        <p:xfrm>
          <a:off x="241300" y="1187468"/>
          <a:ext cx="10301571" cy="44370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32511">
                  <a:extLst>
                    <a:ext uri="{9D8B030D-6E8A-4147-A177-3AD203B41FA5}">
                      <a16:colId xmlns:a16="http://schemas.microsoft.com/office/drawing/2014/main" val="729166733"/>
                    </a:ext>
                  </a:extLst>
                </a:gridCol>
                <a:gridCol w="381889">
                  <a:extLst>
                    <a:ext uri="{9D8B030D-6E8A-4147-A177-3AD203B41FA5}">
                      <a16:colId xmlns:a16="http://schemas.microsoft.com/office/drawing/2014/main" val="4180311774"/>
                    </a:ext>
                  </a:extLst>
                </a:gridCol>
                <a:gridCol w="530739">
                  <a:extLst>
                    <a:ext uri="{9D8B030D-6E8A-4147-A177-3AD203B41FA5}">
                      <a16:colId xmlns:a16="http://schemas.microsoft.com/office/drawing/2014/main" val="1946123924"/>
                    </a:ext>
                  </a:extLst>
                </a:gridCol>
                <a:gridCol w="509645">
                  <a:extLst>
                    <a:ext uri="{9D8B030D-6E8A-4147-A177-3AD203B41FA5}">
                      <a16:colId xmlns:a16="http://schemas.microsoft.com/office/drawing/2014/main" val="2737940093"/>
                    </a:ext>
                  </a:extLst>
                </a:gridCol>
                <a:gridCol w="509645">
                  <a:extLst>
                    <a:ext uri="{9D8B030D-6E8A-4147-A177-3AD203B41FA5}">
                      <a16:colId xmlns:a16="http://schemas.microsoft.com/office/drawing/2014/main" val="1168673115"/>
                    </a:ext>
                  </a:extLst>
                </a:gridCol>
                <a:gridCol w="721049">
                  <a:extLst>
                    <a:ext uri="{9D8B030D-6E8A-4147-A177-3AD203B41FA5}">
                      <a16:colId xmlns:a16="http://schemas.microsoft.com/office/drawing/2014/main" val="2156463724"/>
                    </a:ext>
                  </a:extLst>
                </a:gridCol>
                <a:gridCol w="721049">
                  <a:extLst>
                    <a:ext uri="{9D8B030D-6E8A-4147-A177-3AD203B41FA5}">
                      <a16:colId xmlns:a16="http://schemas.microsoft.com/office/drawing/2014/main" val="118185382"/>
                    </a:ext>
                  </a:extLst>
                </a:gridCol>
                <a:gridCol w="456314">
                  <a:extLst>
                    <a:ext uri="{9D8B030D-6E8A-4147-A177-3AD203B41FA5}">
                      <a16:colId xmlns:a16="http://schemas.microsoft.com/office/drawing/2014/main" val="352889229"/>
                    </a:ext>
                  </a:extLst>
                </a:gridCol>
                <a:gridCol w="462962">
                  <a:extLst>
                    <a:ext uri="{9D8B030D-6E8A-4147-A177-3AD203B41FA5}">
                      <a16:colId xmlns:a16="http://schemas.microsoft.com/office/drawing/2014/main" val="1192946988"/>
                    </a:ext>
                  </a:extLst>
                </a:gridCol>
                <a:gridCol w="456314">
                  <a:extLst>
                    <a:ext uri="{9D8B030D-6E8A-4147-A177-3AD203B41FA5}">
                      <a16:colId xmlns:a16="http://schemas.microsoft.com/office/drawing/2014/main" val="1715507554"/>
                    </a:ext>
                  </a:extLst>
                </a:gridCol>
                <a:gridCol w="456314">
                  <a:extLst>
                    <a:ext uri="{9D8B030D-6E8A-4147-A177-3AD203B41FA5}">
                      <a16:colId xmlns:a16="http://schemas.microsoft.com/office/drawing/2014/main" val="3236952994"/>
                    </a:ext>
                  </a:extLst>
                </a:gridCol>
                <a:gridCol w="456314">
                  <a:extLst>
                    <a:ext uri="{9D8B030D-6E8A-4147-A177-3AD203B41FA5}">
                      <a16:colId xmlns:a16="http://schemas.microsoft.com/office/drawing/2014/main" val="2721000456"/>
                    </a:ext>
                  </a:extLst>
                </a:gridCol>
                <a:gridCol w="456314">
                  <a:extLst>
                    <a:ext uri="{9D8B030D-6E8A-4147-A177-3AD203B41FA5}">
                      <a16:colId xmlns:a16="http://schemas.microsoft.com/office/drawing/2014/main" val="3087394314"/>
                    </a:ext>
                  </a:extLst>
                </a:gridCol>
                <a:gridCol w="456314">
                  <a:extLst>
                    <a:ext uri="{9D8B030D-6E8A-4147-A177-3AD203B41FA5}">
                      <a16:colId xmlns:a16="http://schemas.microsoft.com/office/drawing/2014/main" val="3721728788"/>
                    </a:ext>
                  </a:extLst>
                </a:gridCol>
                <a:gridCol w="456314">
                  <a:extLst>
                    <a:ext uri="{9D8B030D-6E8A-4147-A177-3AD203B41FA5}">
                      <a16:colId xmlns:a16="http://schemas.microsoft.com/office/drawing/2014/main" val="1793625888"/>
                    </a:ext>
                  </a:extLst>
                </a:gridCol>
                <a:gridCol w="456314">
                  <a:extLst>
                    <a:ext uri="{9D8B030D-6E8A-4147-A177-3AD203B41FA5}">
                      <a16:colId xmlns:a16="http://schemas.microsoft.com/office/drawing/2014/main" val="3146859748"/>
                    </a:ext>
                  </a:extLst>
                </a:gridCol>
                <a:gridCol w="456314">
                  <a:extLst>
                    <a:ext uri="{9D8B030D-6E8A-4147-A177-3AD203B41FA5}">
                      <a16:colId xmlns:a16="http://schemas.microsoft.com/office/drawing/2014/main" val="3104568452"/>
                    </a:ext>
                  </a:extLst>
                </a:gridCol>
                <a:gridCol w="456314">
                  <a:extLst>
                    <a:ext uri="{9D8B030D-6E8A-4147-A177-3AD203B41FA5}">
                      <a16:colId xmlns:a16="http://schemas.microsoft.com/office/drawing/2014/main" val="3314333134"/>
                    </a:ext>
                  </a:extLst>
                </a:gridCol>
                <a:gridCol w="456314">
                  <a:extLst>
                    <a:ext uri="{9D8B030D-6E8A-4147-A177-3AD203B41FA5}">
                      <a16:colId xmlns:a16="http://schemas.microsoft.com/office/drawing/2014/main" val="1221992337"/>
                    </a:ext>
                  </a:extLst>
                </a:gridCol>
                <a:gridCol w="456314">
                  <a:extLst>
                    <a:ext uri="{9D8B030D-6E8A-4147-A177-3AD203B41FA5}">
                      <a16:colId xmlns:a16="http://schemas.microsoft.com/office/drawing/2014/main" val="1384075877"/>
                    </a:ext>
                  </a:extLst>
                </a:gridCol>
                <a:gridCol w="456314">
                  <a:extLst>
                    <a:ext uri="{9D8B030D-6E8A-4147-A177-3AD203B41FA5}">
                      <a16:colId xmlns:a16="http://schemas.microsoft.com/office/drawing/2014/main" val="1444217902"/>
                    </a:ext>
                  </a:extLst>
                </a:gridCol>
              </a:tblGrid>
              <a:tr h="0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специальности, </a:t>
                      </a:r>
                      <a:r>
                        <a:rPr lang="ru-RU" sz="8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профессии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строки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специальности, профессии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2"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Подано заявлений на обучение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(из гр. 8)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общего приема (из гр. 8) - женщины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Заключили </a:t>
                      </a:r>
                      <a:r>
                        <a:rPr lang="ru-RU" sz="850" dirty="0">
                          <a:solidFill>
                            <a:srgbClr val="7030A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договор о целевом обучении </a:t>
                      </a:r>
                      <a:r>
                        <a:rPr lang="ru-RU" sz="85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(из гр. 8)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(из гр. 20) с предприятиями-участниками кластера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extLst>
                  <a:ext uri="{0D108BD9-81ED-4DB2-BD59-A6C34878D82A}">
                    <a16:rowId xmlns:a16="http://schemas.microsoft.com/office/drawing/2014/main" val="3038394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(сумма гр. 11, 12; сумма гр. 13, 15, 17, 18)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(из гр. 8)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уровень подготовки: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обучение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776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бюджетных ассигнований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 программам "Профессионалитета"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договорам об оказании платных образовательных услуг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 программам "Профессионалитета"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лица с ОВЗ, инвалиды, дети-инвалиды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программам "Профессионалитета"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бюджетных ассигнований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договорам об оказании платных образовательных услуг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931771"/>
                  </a:ext>
                </a:extLst>
              </a:tr>
              <a:tr h="282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углубленный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бюджета субъекта Российской Федерации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местного бюджета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780886"/>
                  </a:ext>
                </a:extLst>
              </a:tr>
              <a:tr h="545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лица с ОВЗ, инвалиды, дети-инвалиды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лица с ОВЗ, инвалиды, дети-инвалиды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566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extLst>
                  <a:ext uri="{0D108BD9-81ED-4DB2-BD59-A6C34878D82A}">
                    <a16:rowId xmlns:a16="http://schemas.microsoft.com/office/drawing/2014/main" val="1655478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ППССЗ:</a:t>
                      </a:r>
                    </a:p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ОО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16917673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11554874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СО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3074320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34216518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ППССЗ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40212473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ППКРС:</a:t>
                      </a:r>
                    </a:p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ОО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26902995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25212649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СО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25658851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3113348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ППКРС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269051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программам СПО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2281532332"/>
                  </a:ext>
                </a:extLst>
              </a:tr>
            </a:tbl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753281" y="747702"/>
            <a:ext cx="8269605" cy="348173"/>
          </a:xfrm>
          <a:prstGeom prst="rect">
            <a:avLst/>
          </a:prstGeom>
        </p:spPr>
        <p:txBody>
          <a:bodyPr vert="horz" wrap="square" lIns="0" tIns="27306" rIns="0" bIns="0" rtlCol="0">
            <a:spAutoFit/>
          </a:bodyPr>
          <a:lstStyle/>
          <a:p>
            <a:pPr marL="1658672">
              <a:spcBef>
                <a:spcPts val="216"/>
              </a:spcBef>
            </a:pPr>
            <a:r>
              <a:rPr sz="1100" b="1" dirty="0">
                <a:latin typeface="Times New Roman"/>
                <a:cs typeface="Times New Roman"/>
              </a:rPr>
              <a:t>2.1.1.</a:t>
            </a:r>
            <a:r>
              <a:rPr sz="1100" b="1" spc="29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Распределение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приема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6" dirty="0">
                <a:latin typeface="Times New Roman"/>
                <a:cs typeface="Times New Roman"/>
              </a:rPr>
              <a:t>по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специальностям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29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профессиям</a:t>
            </a:r>
            <a:endParaRPr sz="1100" dirty="0">
              <a:latin typeface="Times New Roman"/>
              <a:cs typeface="Times New Roman"/>
            </a:endParaRPr>
          </a:p>
          <a:p>
            <a:pPr marL="12701">
              <a:spcBef>
                <a:spcPts val="101"/>
              </a:spcBef>
            </a:pPr>
            <a:r>
              <a:rPr sz="900" i="1" spc="-10" dirty="0">
                <a:latin typeface="Times New Roman"/>
                <a:cs typeface="Times New Roman"/>
              </a:rPr>
              <a:t>(без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учета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приема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иностранных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лиц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без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гражданства</a:t>
            </a:r>
            <a:r>
              <a:rPr sz="900" i="1" spc="4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в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соответствии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с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установленной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Правительством</a:t>
            </a:r>
            <a:r>
              <a:rPr sz="900" i="1" spc="35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РФ</a:t>
            </a:r>
            <a:r>
              <a:rPr sz="900" i="1" spc="3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квотой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на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 err="1">
                <a:latin typeface="Times New Roman"/>
                <a:cs typeface="Times New Roman"/>
              </a:rPr>
              <a:t>образование</a:t>
            </a:r>
            <a:r>
              <a:rPr sz="900" i="1" dirty="0" smtClean="0">
                <a:latin typeface="Times New Roman"/>
                <a:cs typeface="Times New Roman"/>
              </a:rPr>
              <a:t>)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500" y="6317596"/>
            <a:ext cx="4744110" cy="3507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47625" rIns="0" bIns="0" rtlCol="0">
            <a:spAutoFit/>
          </a:bodyPr>
          <a:lstStyle/>
          <a:p>
            <a:pPr marL="12701">
              <a:spcBef>
                <a:spcPts val="375"/>
              </a:spcBef>
            </a:pPr>
            <a:r>
              <a:rPr sz="900" b="1" dirty="0" err="1">
                <a:latin typeface="Times New Roman"/>
                <a:cs typeface="Times New Roman"/>
              </a:rPr>
              <a:t>Справка</a:t>
            </a:r>
            <a:r>
              <a:rPr sz="900" b="1" spc="-20" dirty="0">
                <a:latin typeface="Times New Roman"/>
                <a:cs typeface="Times New Roman"/>
              </a:rPr>
              <a:t> </a:t>
            </a:r>
            <a:r>
              <a:rPr lang="ru-RU" sz="900" b="1" dirty="0" smtClean="0">
                <a:latin typeface="Times New Roman"/>
                <a:cs typeface="Times New Roman"/>
              </a:rPr>
              <a:t>2</a:t>
            </a:r>
            <a:r>
              <a:rPr sz="900" b="1" dirty="0" smtClean="0">
                <a:latin typeface="Times New Roman"/>
                <a:cs typeface="Times New Roman"/>
              </a:rPr>
              <a:t>.</a:t>
            </a:r>
            <a:endParaRPr sz="900" dirty="0">
              <a:latin typeface="Times New Roman"/>
              <a:cs typeface="Times New Roman"/>
            </a:endParaRPr>
          </a:p>
          <a:p>
            <a:pPr marL="12701">
              <a:spcBef>
                <a:spcPts val="220"/>
              </a:spcBef>
            </a:pPr>
            <a:r>
              <a:rPr sz="801" spc="-6" dirty="0">
                <a:latin typeface="Times New Roman"/>
                <a:cs typeface="Times New Roman"/>
              </a:rPr>
              <a:t>Из</a:t>
            </a:r>
            <a:r>
              <a:rPr sz="801" spc="-10" dirty="0">
                <a:latin typeface="Times New Roman"/>
                <a:cs typeface="Times New Roman"/>
              </a:rPr>
              <a:t> общего</a:t>
            </a:r>
            <a:r>
              <a:rPr sz="801" spc="-2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приема</a:t>
            </a:r>
            <a:r>
              <a:rPr sz="801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(из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гр.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6</a:t>
            </a:r>
            <a:r>
              <a:rPr sz="801" spc="6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подраздела</a:t>
            </a:r>
            <a:r>
              <a:rPr sz="801" spc="-6" dirty="0">
                <a:latin typeface="Times New Roman"/>
                <a:cs typeface="Times New Roman"/>
              </a:rPr>
              <a:t> 2.1.1.)</a:t>
            </a:r>
            <a:r>
              <a:rPr sz="801" spc="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dirty="0">
                <a:latin typeface="Times New Roman"/>
                <a:cs typeface="Times New Roman"/>
              </a:rPr>
              <a:t> </a:t>
            </a:r>
            <a:r>
              <a:rPr sz="900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прием,</a:t>
            </a:r>
            <a:r>
              <a:rPr sz="900" spc="-15" dirty="0">
                <a:solidFill>
                  <a:srgbClr val="FF0000"/>
                </a:solidFill>
                <a:latin typeface="Times New Roman"/>
                <a:cs typeface="Times New Roman"/>
              </a:rPr>
              <a:t> осуществленный</a:t>
            </a:r>
            <a:r>
              <a:rPr sz="9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-6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9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-6" dirty="0">
                <a:solidFill>
                  <a:srgbClr val="FF0000"/>
                </a:solidFill>
                <a:latin typeface="Times New Roman"/>
                <a:cs typeface="Times New Roman"/>
              </a:rPr>
              <a:t>IV</a:t>
            </a:r>
            <a:r>
              <a:rPr sz="900" spc="-2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-10" dirty="0">
                <a:solidFill>
                  <a:srgbClr val="FF0000"/>
                </a:solidFill>
                <a:latin typeface="Times New Roman"/>
                <a:cs typeface="Times New Roman"/>
              </a:rPr>
              <a:t>квартале</a:t>
            </a:r>
            <a:r>
              <a:rPr sz="9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-15" dirty="0">
                <a:solidFill>
                  <a:srgbClr val="FF0000"/>
                </a:solidFill>
                <a:latin typeface="Times New Roman"/>
                <a:cs typeface="Times New Roman"/>
              </a:rPr>
              <a:t>прошлого</a:t>
            </a:r>
            <a:r>
              <a:rPr sz="9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spc="-6" dirty="0">
                <a:solidFill>
                  <a:srgbClr val="FF0000"/>
                </a:solidFill>
                <a:latin typeface="Times New Roman"/>
                <a:cs typeface="Times New Roman"/>
              </a:rPr>
              <a:t>года</a:t>
            </a:r>
            <a:r>
              <a:rPr sz="801" spc="-6" dirty="0">
                <a:latin typeface="Times New Roman"/>
                <a:cs typeface="Times New Roman"/>
              </a:rPr>
              <a:t>:</a:t>
            </a:r>
            <a:endParaRPr sz="801" dirty="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235441"/>
              </p:ext>
            </p:extLst>
          </p:nvPr>
        </p:nvGraphicFramePr>
        <p:xfrm>
          <a:off x="413410" y="6767997"/>
          <a:ext cx="8313368" cy="276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07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7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3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09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0406">
                <a:tc>
                  <a:txBody>
                    <a:bodyPr/>
                    <a:lstStyle/>
                    <a:p>
                      <a:pPr marL="31750">
                        <a:lnSpc>
                          <a:spcPts val="865"/>
                        </a:lnSpc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программам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03)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8895" algn="r">
                        <a:lnSpc>
                          <a:spcPts val="86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(08)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ts val="86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18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программам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рабочих,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06)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079" marB="0"/>
                </a:tc>
                <a:tc>
                  <a:txBody>
                    <a:bodyPr/>
                    <a:lstStyle/>
                    <a:p>
                      <a:pPr marR="4889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(09)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07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79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0427" y="73532"/>
            <a:ext cx="48006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Каждое заявление учитывается столько раз, на сколько специальностей (профессий) и на каких основаниях обучения по ним (за счет бюджетных ассигнований или по договорам об оказании платных образовательных услуг) оно подано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 </a:t>
            </a:r>
            <a:r>
              <a:rPr lang="ru-RU" sz="10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ДАННЫЕ МОЖНО ВЗЯТЬ из еженедельного мониторинга приёмной кампании.</a:t>
            </a:r>
            <a:endParaRPr lang="ru-RU" sz="1000" dirty="0">
              <a:solidFill>
                <a:srgbClr val="FF000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 flipV="1">
            <a:off x="1753281" y="715220"/>
            <a:ext cx="240619" cy="628684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4965700" y="73532"/>
            <a:ext cx="5655778" cy="6167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85000"/>
              </a:lnSpc>
              <a:spcAft>
                <a:spcPts val="0"/>
              </a:spcAft>
            </a:pP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В </a:t>
            </a:r>
            <a:r>
              <a:rPr lang="ru-RU" sz="1000" b="1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графе </a:t>
            </a:r>
            <a:r>
              <a:rPr lang="ru-RU" sz="1000" b="1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8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отражается вся численность студентов, 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зачисленных 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в образовательную </a:t>
            </a:r>
            <a:r>
              <a:rPr lang="ru-RU" sz="1000" dirty="0">
                <a:solidFill>
                  <a:srgbClr val="FF0000"/>
                </a:solidFill>
                <a:ea typeface="Times New Roman" panose="02020603050405020304" pitchFamily="18" charset="0"/>
              </a:rPr>
              <a:t>организацию в период с </a:t>
            </a:r>
            <a:r>
              <a:rPr lang="ru-RU" sz="10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01.10.2025 по 30.09.2026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, 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кроме восстановленных на обучение или зачисленных в порядке перевода из других 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образовательных организаций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, 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 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других форм обучения данной организации 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(эти 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данные 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отражаются в 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разделе 2.2 «Движение численности студентов»).</a:t>
            </a:r>
            <a:endParaRPr lang="ru-RU" sz="1000" dirty="0">
              <a:ea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4452171" y="662058"/>
            <a:ext cx="742129" cy="833693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3" idx="0"/>
          </p:cNvCxnSpPr>
          <p:nvPr/>
        </p:nvCxnSpPr>
        <p:spPr>
          <a:xfrm flipH="1" flipV="1">
            <a:off x="6032500" y="1495751"/>
            <a:ext cx="529164" cy="178517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452171" y="3280921"/>
            <a:ext cx="421898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федеральных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государственных образовательных стандартов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СПО,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которые не содержат разделение на базовый и углубленный уровни подготовки,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в СПО-1 следует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учитывать исходя из объёма финансирования (как правило, это базовый уровень подготовки).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03599" y="3280922"/>
            <a:ext cx="223729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графах 1, 3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НЕ ДОПУСКАЕТСЯ выбирать коды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наименования специальностей (профессий), на которые прекращён приём.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950823" y="6104498"/>
            <a:ext cx="2237291" cy="2308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ПРОВЕРИТЬ заполнение </a:t>
            </a: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графы 16.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 flipH="1" flipV="1">
            <a:off x="8069469" y="5244528"/>
            <a:ext cx="19326" cy="838200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66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677355"/>
              </p:ext>
            </p:extLst>
          </p:nvPr>
        </p:nvGraphicFramePr>
        <p:xfrm>
          <a:off x="165100" y="865723"/>
          <a:ext cx="10324000" cy="460324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732785576"/>
                    </a:ext>
                  </a:extLst>
                </a:gridCol>
                <a:gridCol w="263354">
                  <a:extLst>
                    <a:ext uri="{9D8B030D-6E8A-4147-A177-3AD203B41FA5}">
                      <a16:colId xmlns:a16="http://schemas.microsoft.com/office/drawing/2014/main" val="912519462"/>
                    </a:ext>
                  </a:extLst>
                </a:gridCol>
                <a:gridCol w="522290">
                  <a:extLst>
                    <a:ext uri="{9D8B030D-6E8A-4147-A177-3AD203B41FA5}">
                      <a16:colId xmlns:a16="http://schemas.microsoft.com/office/drawing/2014/main" val="86797296"/>
                    </a:ext>
                  </a:extLst>
                </a:gridCol>
                <a:gridCol w="522290">
                  <a:extLst>
                    <a:ext uri="{9D8B030D-6E8A-4147-A177-3AD203B41FA5}">
                      <a16:colId xmlns:a16="http://schemas.microsoft.com/office/drawing/2014/main" val="3038747489"/>
                    </a:ext>
                  </a:extLst>
                </a:gridCol>
                <a:gridCol w="608169">
                  <a:extLst>
                    <a:ext uri="{9D8B030D-6E8A-4147-A177-3AD203B41FA5}">
                      <a16:colId xmlns:a16="http://schemas.microsoft.com/office/drawing/2014/main" val="4262282615"/>
                    </a:ext>
                  </a:extLst>
                </a:gridCol>
                <a:gridCol w="608169">
                  <a:extLst>
                    <a:ext uri="{9D8B030D-6E8A-4147-A177-3AD203B41FA5}">
                      <a16:colId xmlns:a16="http://schemas.microsoft.com/office/drawing/2014/main" val="2325037694"/>
                    </a:ext>
                  </a:extLst>
                </a:gridCol>
                <a:gridCol w="522290">
                  <a:extLst>
                    <a:ext uri="{9D8B030D-6E8A-4147-A177-3AD203B41FA5}">
                      <a16:colId xmlns:a16="http://schemas.microsoft.com/office/drawing/2014/main" val="2197673882"/>
                    </a:ext>
                  </a:extLst>
                </a:gridCol>
                <a:gridCol w="522290">
                  <a:extLst>
                    <a:ext uri="{9D8B030D-6E8A-4147-A177-3AD203B41FA5}">
                      <a16:colId xmlns:a16="http://schemas.microsoft.com/office/drawing/2014/main" val="3430023476"/>
                    </a:ext>
                  </a:extLst>
                </a:gridCol>
                <a:gridCol w="522290">
                  <a:extLst>
                    <a:ext uri="{9D8B030D-6E8A-4147-A177-3AD203B41FA5}">
                      <a16:colId xmlns:a16="http://schemas.microsoft.com/office/drawing/2014/main" val="565296703"/>
                    </a:ext>
                  </a:extLst>
                </a:gridCol>
                <a:gridCol w="522290">
                  <a:extLst>
                    <a:ext uri="{9D8B030D-6E8A-4147-A177-3AD203B41FA5}">
                      <a16:colId xmlns:a16="http://schemas.microsoft.com/office/drawing/2014/main" val="4089134840"/>
                    </a:ext>
                  </a:extLst>
                </a:gridCol>
                <a:gridCol w="522290">
                  <a:extLst>
                    <a:ext uri="{9D8B030D-6E8A-4147-A177-3AD203B41FA5}">
                      <a16:colId xmlns:a16="http://schemas.microsoft.com/office/drawing/2014/main" val="656336489"/>
                    </a:ext>
                  </a:extLst>
                </a:gridCol>
                <a:gridCol w="522290">
                  <a:extLst>
                    <a:ext uri="{9D8B030D-6E8A-4147-A177-3AD203B41FA5}">
                      <a16:colId xmlns:a16="http://schemas.microsoft.com/office/drawing/2014/main" val="1682430309"/>
                    </a:ext>
                  </a:extLst>
                </a:gridCol>
                <a:gridCol w="608169">
                  <a:extLst>
                    <a:ext uri="{9D8B030D-6E8A-4147-A177-3AD203B41FA5}">
                      <a16:colId xmlns:a16="http://schemas.microsoft.com/office/drawing/2014/main" val="1527541541"/>
                    </a:ext>
                  </a:extLst>
                </a:gridCol>
                <a:gridCol w="608169">
                  <a:extLst>
                    <a:ext uri="{9D8B030D-6E8A-4147-A177-3AD203B41FA5}">
                      <a16:colId xmlns:a16="http://schemas.microsoft.com/office/drawing/2014/main" val="3254362498"/>
                    </a:ext>
                  </a:extLst>
                </a:gridCol>
                <a:gridCol w="522290">
                  <a:extLst>
                    <a:ext uri="{9D8B030D-6E8A-4147-A177-3AD203B41FA5}">
                      <a16:colId xmlns:a16="http://schemas.microsoft.com/office/drawing/2014/main" val="1122605757"/>
                    </a:ext>
                  </a:extLst>
                </a:gridCol>
                <a:gridCol w="522290">
                  <a:extLst>
                    <a:ext uri="{9D8B030D-6E8A-4147-A177-3AD203B41FA5}">
                      <a16:colId xmlns:a16="http://schemas.microsoft.com/office/drawing/2014/main" val="297388725"/>
                    </a:ext>
                  </a:extLst>
                </a:gridCol>
                <a:gridCol w="522290">
                  <a:extLst>
                    <a:ext uri="{9D8B030D-6E8A-4147-A177-3AD203B41FA5}">
                      <a16:colId xmlns:a16="http://schemas.microsoft.com/office/drawing/2014/main" val="416064713"/>
                    </a:ext>
                  </a:extLst>
                </a:gridCol>
                <a:gridCol w="522290">
                  <a:extLst>
                    <a:ext uri="{9D8B030D-6E8A-4147-A177-3AD203B41FA5}">
                      <a16:colId xmlns:a16="http://schemas.microsoft.com/office/drawing/2014/main" val="2303496342"/>
                    </a:ext>
                  </a:extLst>
                </a:gridCol>
                <a:gridCol w="522290">
                  <a:extLst>
                    <a:ext uri="{9D8B030D-6E8A-4147-A177-3AD203B41FA5}">
                      <a16:colId xmlns:a16="http://schemas.microsoft.com/office/drawing/2014/main" val="4294153313"/>
                    </a:ext>
                  </a:extLst>
                </a:gridCol>
              </a:tblGrid>
              <a:tr h="0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специальности, профессии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строки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специальности, профессии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rowSpan="2"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студентов 1 курса</a:t>
                      </a:r>
                      <a:endParaRPr lang="ru-RU" sz="8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(из гр. 4) обучаются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студентов 2 курса</a:t>
                      </a:r>
                      <a:endParaRPr lang="ru-RU" sz="8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(из гр. 12) обучаются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705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бюджетных ассигнований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договорам об оказании платных образовательных услуг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бюджетных ассигнований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договорам об оказании платных образовательных услуг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extLst>
                  <a:ext uri="{0D108BD9-81ED-4DB2-BD59-A6C34878D82A}">
                    <a16:rowId xmlns:a16="http://schemas.microsoft.com/office/drawing/2014/main" val="128134216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(сумма гр. 7, 9 - 11)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(из гр. 4)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бюджета субъекта Российской Федерации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местного бюджета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(сумма гр. 15, 17 - 19)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(из гр. 12)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бюджета субъекта Российской Федерации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местного бюджета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6944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лица с ОВЗ, инвалиды, дети-инвалиды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программам "Профессионалитета"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лица с ОВЗ, инвалиды, дети-инвалиды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программам "Профессионалитета"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0153"/>
                  </a:ext>
                </a:extLst>
              </a:tr>
              <a:tr h="433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лица с ОВЗ, инвалиды, дети-инвалиды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лица с ОВЗ, инвалиды, дети-инвалиды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3374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/>
                </a:tc>
                <a:extLst>
                  <a:ext uri="{0D108BD9-81ED-4DB2-BD59-A6C34878D82A}">
                    <a16:rowId xmlns:a16="http://schemas.microsoft.com/office/drawing/2014/main" val="28792384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ППССЗ:</a:t>
                      </a:r>
                    </a:p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ОО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extLst>
                  <a:ext uri="{0D108BD9-81ED-4DB2-BD59-A6C34878D82A}">
                    <a16:rowId xmlns:a16="http://schemas.microsoft.com/office/drawing/2014/main" val="2971449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extLst>
                  <a:ext uri="{0D108BD9-81ED-4DB2-BD59-A6C34878D82A}">
                    <a16:rowId xmlns:a16="http://schemas.microsoft.com/office/drawing/2014/main" val="25061956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СО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extLst>
                  <a:ext uri="{0D108BD9-81ED-4DB2-BD59-A6C34878D82A}">
                    <a16:rowId xmlns:a16="http://schemas.microsoft.com/office/drawing/2014/main" val="1193500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extLst>
                  <a:ext uri="{0D108BD9-81ED-4DB2-BD59-A6C34878D82A}">
                    <a16:rowId xmlns:a16="http://schemas.microsoft.com/office/drawing/2014/main" val="29618623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ППССЗ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extLst>
                  <a:ext uri="{0D108BD9-81ED-4DB2-BD59-A6C34878D82A}">
                    <a16:rowId xmlns:a16="http://schemas.microsoft.com/office/drawing/2014/main" val="33386566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ППКРС:</a:t>
                      </a:r>
                    </a:p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ОО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extLst>
                  <a:ext uri="{0D108BD9-81ED-4DB2-BD59-A6C34878D82A}">
                    <a16:rowId xmlns:a16="http://schemas.microsoft.com/office/drawing/2014/main" val="1697309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extLst>
                  <a:ext uri="{0D108BD9-81ED-4DB2-BD59-A6C34878D82A}">
                    <a16:rowId xmlns:a16="http://schemas.microsoft.com/office/drawing/2014/main" val="39313362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СО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extLst>
                  <a:ext uri="{0D108BD9-81ED-4DB2-BD59-A6C34878D82A}">
                    <a16:rowId xmlns:a16="http://schemas.microsoft.com/office/drawing/2014/main" val="33764425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extLst>
                  <a:ext uri="{0D108BD9-81ED-4DB2-BD59-A6C34878D82A}">
                    <a16:rowId xmlns:a16="http://schemas.microsoft.com/office/drawing/2014/main" val="270927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ППКРС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extLst>
                  <a:ext uri="{0D108BD9-81ED-4DB2-BD59-A6C34878D82A}">
                    <a16:rowId xmlns:a16="http://schemas.microsoft.com/office/drawing/2014/main" val="15521645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программам СПО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extLst>
                  <a:ext uri="{0D108BD9-81ED-4DB2-BD59-A6C34878D82A}">
                    <a16:rowId xmlns:a16="http://schemas.microsoft.com/office/drawing/2014/main" val="1258760278"/>
                  </a:ext>
                </a:extLst>
              </a:tr>
              <a:tr h="5380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Обучаются второй год на данном курсе, включая находящихся в академическом отпуске:</a:t>
                      </a:r>
                    </a:p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строки 01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ru-RU" sz="8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extLst>
                  <a:ext uri="{0D108BD9-81ED-4DB2-BD59-A6C34878D82A}">
                    <a16:rowId xmlns:a16="http://schemas.microsoft.com/office/drawing/2014/main" val="32040642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строки 02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8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extLst>
                  <a:ext uri="{0D108BD9-81ED-4DB2-BD59-A6C34878D82A}">
                    <a16:rowId xmlns:a16="http://schemas.microsoft.com/office/drawing/2014/main" val="6008294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строки 04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extLst>
                  <a:ext uri="{0D108BD9-81ED-4DB2-BD59-A6C34878D82A}">
                    <a16:rowId xmlns:a16="http://schemas.microsoft.com/office/drawing/2014/main" val="11463245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1755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строки 05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" marR="762" marT="762" marB="762" anchor="b"/>
                </a:tc>
                <a:extLst>
                  <a:ext uri="{0D108BD9-81ED-4DB2-BD59-A6C34878D82A}">
                    <a16:rowId xmlns:a16="http://schemas.microsoft.com/office/drawing/2014/main" val="2089231703"/>
                  </a:ext>
                </a:extLst>
              </a:tr>
            </a:tbl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703958" y="469201"/>
            <a:ext cx="8269605" cy="33086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128430">
              <a:spcBef>
                <a:spcPts val="200"/>
              </a:spcBef>
            </a:pPr>
            <a:r>
              <a:rPr sz="1000" b="1" spc="6" dirty="0">
                <a:latin typeface="Times New Roman"/>
                <a:cs typeface="Times New Roman"/>
              </a:rPr>
              <a:t>2.1.2.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Распределение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численности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студентов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по </a:t>
            </a:r>
            <a:r>
              <a:rPr sz="1000" b="1" dirty="0">
                <a:latin typeface="Times New Roman"/>
                <a:cs typeface="Times New Roman"/>
              </a:rPr>
              <a:t>курсам,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специальностям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профессиям</a:t>
            </a:r>
            <a:endParaRPr sz="1000" dirty="0">
              <a:latin typeface="Times New Roman"/>
              <a:cs typeface="Times New Roman"/>
            </a:endParaRPr>
          </a:p>
          <a:p>
            <a:pPr marL="12701">
              <a:spcBef>
                <a:spcPts val="101"/>
              </a:spcBef>
            </a:pPr>
            <a:r>
              <a:rPr sz="900" i="1" spc="-10" dirty="0">
                <a:latin typeface="Times New Roman"/>
                <a:cs typeface="Times New Roman"/>
              </a:rPr>
              <a:t>(без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учета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приема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иностранных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лиц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без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гражданства</a:t>
            </a:r>
            <a:r>
              <a:rPr sz="900" i="1" spc="4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в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соответствии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с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установленной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Правительством</a:t>
            </a:r>
            <a:r>
              <a:rPr sz="900" i="1" spc="45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РФ</a:t>
            </a:r>
            <a:r>
              <a:rPr sz="900" i="1" spc="3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квотой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на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 err="1">
                <a:latin typeface="Times New Roman"/>
                <a:cs typeface="Times New Roman"/>
              </a:rPr>
              <a:t>образование</a:t>
            </a:r>
            <a:r>
              <a:rPr sz="900" i="1" dirty="0" smtClean="0">
                <a:latin typeface="Times New Roman"/>
                <a:cs typeface="Times New Roman"/>
              </a:rPr>
              <a:t>)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0566" y="5547993"/>
            <a:ext cx="87058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>
              <a:spcBef>
                <a:spcPts val="101"/>
              </a:spcBef>
            </a:pPr>
            <a:r>
              <a:rPr sz="1100" dirty="0">
                <a:latin typeface="Times New Roman"/>
                <a:cs typeface="Times New Roman"/>
              </a:rPr>
              <a:t>………..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и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т.д.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5100" y="5991225"/>
            <a:ext cx="10247799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графах 1, 3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необходимо указывать те коды и наименования специальностей (профессий), по которым </a:t>
            </a:r>
            <a:r>
              <a:rPr lang="ru-RU" sz="1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фактически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осуществляется обучение на 01.10.2026.</a:t>
            </a:r>
          </a:p>
          <a:p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Например,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есть группы, обучающиеся на «13.02.07 - Электроснабжение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(по отраслям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)» (приём прекращён с 01.01.2025) и есть группы, обучающиеся на «13.02.07 – Электроснабжение», то </a:t>
            </a:r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СПО-1 это должно быть расписано по двум строкам.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2508" y="174760"/>
            <a:ext cx="3095399" cy="2616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sz="1100" b="1" spc="-10" dirty="0">
                <a:solidFill>
                  <a:srgbClr val="002060"/>
                </a:solidFill>
                <a:cs typeface="Arial" panose="020B0604020202020204" pitchFamily="34" charset="0"/>
              </a:rPr>
              <a:t>Данные приводятся по состоянию на </a:t>
            </a:r>
            <a:r>
              <a:rPr lang="ru-RU" sz="1100" b="1" spc="-10" dirty="0">
                <a:solidFill>
                  <a:srgbClr val="FF0000"/>
                </a:solidFill>
                <a:cs typeface="Arial" panose="020B0604020202020204" pitchFamily="34" charset="0"/>
              </a:rPr>
              <a:t>01.10.2026</a:t>
            </a:r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981000"/>
              </p:ext>
            </p:extLst>
          </p:nvPr>
        </p:nvGraphicFramePr>
        <p:xfrm>
          <a:off x="165100" y="428625"/>
          <a:ext cx="10286998" cy="432860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24349248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11170158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36516591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35530275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9169694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69080148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15887952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372692488"/>
                    </a:ext>
                  </a:extLst>
                </a:gridCol>
                <a:gridCol w="338534">
                  <a:extLst>
                    <a:ext uri="{9D8B030D-6E8A-4147-A177-3AD203B41FA5}">
                      <a16:colId xmlns:a16="http://schemas.microsoft.com/office/drawing/2014/main" val="2493546767"/>
                    </a:ext>
                  </a:extLst>
                </a:gridCol>
                <a:gridCol w="728266">
                  <a:extLst>
                    <a:ext uri="{9D8B030D-6E8A-4147-A177-3AD203B41FA5}">
                      <a16:colId xmlns:a16="http://schemas.microsoft.com/office/drawing/2014/main" val="345850867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36874451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3274427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4273168593"/>
                    </a:ext>
                  </a:extLst>
                </a:gridCol>
                <a:gridCol w="704873">
                  <a:extLst>
                    <a:ext uri="{9D8B030D-6E8A-4147-A177-3AD203B41FA5}">
                      <a16:colId xmlns:a16="http://schemas.microsoft.com/office/drawing/2014/main" val="953864416"/>
                    </a:ext>
                  </a:extLst>
                </a:gridCol>
                <a:gridCol w="417431">
                  <a:extLst>
                    <a:ext uri="{9D8B030D-6E8A-4147-A177-3AD203B41FA5}">
                      <a16:colId xmlns:a16="http://schemas.microsoft.com/office/drawing/2014/main" val="3532616209"/>
                    </a:ext>
                  </a:extLst>
                </a:gridCol>
                <a:gridCol w="619947">
                  <a:extLst>
                    <a:ext uri="{9D8B030D-6E8A-4147-A177-3AD203B41FA5}">
                      <a16:colId xmlns:a16="http://schemas.microsoft.com/office/drawing/2014/main" val="341650027"/>
                    </a:ext>
                  </a:extLst>
                </a:gridCol>
                <a:gridCol w="619947">
                  <a:extLst>
                    <a:ext uri="{9D8B030D-6E8A-4147-A177-3AD203B41FA5}">
                      <a16:colId xmlns:a16="http://schemas.microsoft.com/office/drawing/2014/main" val="3532284191"/>
                    </a:ext>
                  </a:extLst>
                </a:gridCol>
              </a:tblGrid>
              <a:tr h="0">
                <a:tc gridSpan="1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Окончание подподраздела 2.1.2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493489"/>
                  </a:ext>
                </a:extLst>
              </a:tr>
              <a:tr h="97204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специальности, профессии 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строки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специальности, профессии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студентов на всех курсах</a:t>
                      </a:r>
                      <a:endParaRPr lang="ru-RU" sz="8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(из гр. 52)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общей численности студентов (из гр. 52)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32212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(из гр. 52)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уровням подготовки: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обучаются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1296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лица с ОВЗ, инвалиды, дети-инвалиды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программам "</a:t>
                      </a:r>
                      <a:r>
                        <a:rPr lang="ru-RU" sz="85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Профессионалитета</a:t>
                      </a:r>
                      <a:r>
                        <a:rPr lang="ru-RU" sz="85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бюджетных ассигнований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договорам об оказании платных образовательных услуг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26268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углубленный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бюджета субъекта Российской Федерации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местного бюджета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женщины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заключили </a:t>
                      </a:r>
                      <a:r>
                        <a:rPr lang="ru-RU" sz="85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договор о целевом обучении</a:t>
                      </a:r>
                      <a:endParaRPr lang="ru-RU" sz="85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 них (из гр. 64) с предприятиями участниками кластера</a:t>
                      </a:r>
                    </a:p>
                  </a:txBody>
                  <a:tcPr marL="928" marR="928" marT="928" marB="928"/>
                </a:tc>
                <a:extLst>
                  <a:ext uri="{0D108BD9-81ED-4DB2-BD59-A6C34878D82A}">
                    <a16:rowId xmlns:a16="http://schemas.microsoft.com/office/drawing/2014/main" val="574496039"/>
                  </a:ext>
                </a:extLst>
              </a:tr>
              <a:tr h="400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лица с ОВЗ, инвалиды, дети-инвалиды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лица с ОВЗ, инвалиды, дети-инвалиды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336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/>
                </a:tc>
                <a:extLst>
                  <a:ext uri="{0D108BD9-81ED-4DB2-BD59-A6C34878D82A}">
                    <a16:rowId xmlns:a16="http://schemas.microsoft.com/office/drawing/2014/main" val="2406128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ППССЗ:</a:t>
                      </a:r>
                    </a:p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ОО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extLst>
                  <a:ext uri="{0D108BD9-81ED-4DB2-BD59-A6C34878D82A}">
                    <a16:rowId xmlns:a16="http://schemas.microsoft.com/office/drawing/2014/main" val="1417505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extLst>
                  <a:ext uri="{0D108BD9-81ED-4DB2-BD59-A6C34878D82A}">
                    <a16:rowId xmlns:a16="http://schemas.microsoft.com/office/drawing/2014/main" val="14075577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СО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extLst>
                  <a:ext uri="{0D108BD9-81ED-4DB2-BD59-A6C34878D82A}">
                    <a16:rowId xmlns:a16="http://schemas.microsoft.com/office/drawing/2014/main" val="8585936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extLst>
                  <a:ext uri="{0D108BD9-81ED-4DB2-BD59-A6C34878D82A}">
                    <a16:rowId xmlns:a16="http://schemas.microsoft.com/office/drawing/2014/main" val="142503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ППССЗ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extLst>
                  <a:ext uri="{0D108BD9-81ED-4DB2-BD59-A6C34878D82A}">
                    <a16:rowId xmlns:a16="http://schemas.microsoft.com/office/drawing/2014/main" val="1105010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ППКРС:</a:t>
                      </a:r>
                    </a:p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ОО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extLst>
                  <a:ext uri="{0D108BD9-81ED-4DB2-BD59-A6C34878D82A}">
                    <a16:rowId xmlns:a16="http://schemas.microsoft.com/office/drawing/2014/main" val="4111913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extLst>
                  <a:ext uri="{0D108BD9-81ED-4DB2-BD59-A6C34878D82A}">
                    <a16:rowId xmlns:a16="http://schemas.microsoft.com/office/drawing/2014/main" val="1938611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СО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extLst>
                  <a:ext uri="{0D108BD9-81ED-4DB2-BD59-A6C34878D82A}">
                    <a16:rowId xmlns:a16="http://schemas.microsoft.com/office/drawing/2014/main" val="10574922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extLst>
                  <a:ext uri="{0D108BD9-81ED-4DB2-BD59-A6C34878D82A}">
                    <a16:rowId xmlns:a16="http://schemas.microsoft.com/office/drawing/2014/main" val="2183510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ППКРС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extLst>
                  <a:ext uri="{0D108BD9-81ED-4DB2-BD59-A6C34878D82A}">
                    <a16:rowId xmlns:a16="http://schemas.microsoft.com/office/drawing/2014/main" val="2043294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программам СПО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extLst>
                  <a:ext uri="{0D108BD9-81ED-4DB2-BD59-A6C34878D82A}">
                    <a16:rowId xmlns:a16="http://schemas.microsoft.com/office/drawing/2014/main" val="4020636869"/>
                  </a:ext>
                </a:extLst>
              </a:tr>
              <a:tr h="46391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Обучаются второй год на данном курсе, включая находящихся в академическом отпуске:</a:t>
                      </a:r>
                    </a:p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строки 01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extLst>
                  <a:ext uri="{0D108BD9-81ED-4DB2-BD59-A6C34878D82A}">
                    <a16:rowId xmlns:a16="http://schemas.microsoft.com/office/drawing/2014/main" val="8823462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строки 02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extLst>
                  <a:ext uri="{0D108BD9-81ED-4DB2-BD59-A6C34878D82A}">
                    <a16:rowId xmlns:a16="http://schemas.microsoft.com/office/drawing/2014/main" val="1393225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строки 04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extLst>
                  <a:ext uri="{0D108BD9-81ED-4DB2-BD59-A6C34878D82A}">
                    <a16:rowId xmlns:a16="http://schemas.microsoft.com/office/drawing/2014/main" val="5491159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строки 05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8" marR="928" marT="928" marB="928" anchor="b"/>
                </a:tc>
                <a:extLst>
                  <a:ext uri="{0D108BD9-81ED-4DB2-BD59-A6C34878D82A}">
                    <a16:rowId xmlns:a16="http://schemas.microsoft.com/office/drawing/2014/main" val="1627904692"/>
                  </a:ext>
                </a:extLst>
              </a:tr>
            </a:tbl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8740520" y="209007"/>
            <a:ext cx="1229360" cy="134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1">
              <a:spcBef>
                <a:spcPts val="90"/>
              </a:spcBef>
            </a:pPr>
            <a:r>
              <a:rPr sz="801" spc="-6" dirty="0">
                <a:latin typeface="Times New Roman"/>
                <a:cs typeface="Times New Roman"/>
              </a:rPr>
              <a:t>Ок</a:t>
            </a:r>
            <a:r>
              <a:rPr sz="801" spc="-20" dirty="0">
                <a:latin typeface="Times New Roman"/>
                <a:cs typeface="Times New Roman"/>
              </a:rPr>
              <a:t>о</a:t>
            </a:r>
            <a:r>
              <a:rPr sz="801" dirty="0">
                <a:latin typeface="Times New Roman"/>
                <a:cs typeface="Times New Roman"/>
              </a:rPr>
              <a:t>нчани</a:t>
            </a:r>
            <a:r>
              <a:rPr sz="801" spc="-6" dirty="0">
                <a:latin typeface="Times New Roman"/>
                <a:cs typeface="Times New Roman"/>
              </a:rPr>
              <a:t>е</a:t>
            </a:r>
            <a:r>
              <a:rPr sz="801" spc="-25" dirty="0">
                <a:latin typeface="Times New Roman"/>
                <a:cs typeface="Times New Roman"/>
              </a:rPr>
              <a:t> </a:t>
            </a:r>
            <a:r>
              <a:rPr sz="801" dirty="0">
                <a:latin typeface="Times New Roman"/>
                <a:cs typeface="Times New Roman"/>
              </a:rPr>
              <a:t>п</a:t>
            </a:r>
            <a:r>
              <a:rPr sz="801" spc="-20" dirty="0">
                <a:latin typeface="Times New Roman"/>
                <a:cs typeface="Times New Roman"/>
              </a:rPr>
              <a:t>о</a:t>
            </a:r>
            <a:r>
              <a:rPr sz="801" spc="-6" dirty="0">
                <a:latin typeface="Times New Roman"/>
                <a:cs typeface="Times New Roman"/>
              </a:rPr>
              <a:t>д</a:t>
            </a:r>
            <a:r>
              <a:rPr sz="801" spc="-20" dirty="0">
                <a:latin typeface="Times New Roman"/>
                <a:cs typeface="Times New Roman"/>
              </a:rPr>
              <a:t>р</a:t>
            </a:r>
            <a:r>
              <a:rPr sz="801" dirty="0">
                <a:latin typeface="Times New Roman"/>
                <a:cs typeface="Times New Roman"/>
              </a:rPr>
              <a:t>а</a:t>
            </a:r>
            <a:r>
              <a:rPr sz="801" spc="-6" dirty="0">
                <a:latin typeface="Times New Roman"/>
                <a:cs typeface="Times New Roman"/>
              </a:rPr>
              <a:t>зд</a:t>
            </a:r>
            <a:r>
              <a:rPr sz="801" spc="-25" dirty="0">
                <a:latin typeface="Times New Roman"/>
                <a:cs typeface="Times New Roman"/>
              </a:rPr>
              <a:t>е</a:t>
            </a:r>
            <a:r>
              <a:rPr sz="801" spc="-20" dirty="0">
                <a:latin typeface="Times New Roman"/>
                <a:cs typeface="Times New Roman"/>
              </a:rPr>
              <a:t>л</a:t>
            </a:r>
            <a:r>
              <a:rPr sz="801" spc="-6" dirty="0">
                <a:latin typeface="Times New Roman"/>
                <a:cs typeface="Times New Roman"/>
              </a:rPr>
              <a:t>а </a:t>
            </a:r>
            <a:r>
              <a:rPr sz="801" spc="6" dirty="0">
                <a:latin typeface="Times New Roman"/>
                <a:cs typeface="Times New Roman"/>
              </a:rPr>
              <a:t>2</a:t>
            </a:r>
            <a:r>
              <a:rPr sz="801" spc="-15" dirty="0">
                <a:latin typeface="Times New Roman"/>
                <a:cs typeface="Times New Roman"/>
              </a:rPr>
              <a:t>.</a:t>
            </a:r>
            <a:r>
              <a:rPr sz="801" spc="6" dirty="0">
                <a:latin typeface="Times New Roman"/>
                <a:cs typeface="Times New Roman"/>
              </a:rPr>
              <a:t>1</a:t>
            </a:r>
            <a:r>
              <a:rPr sz="801" spc="-15" dirty="0">
                <a:latin typeface="Times New Roman"/>
                <a:cs typeface="Times New Roman"/>
              </a:rPr>
              <a:t>.</a:t>
            </a:r>
            <a:r>
              <a:rPr sz="801" spc="-6" dirty="0">
                <a:latin typeface="Times New Roman"/>
                <a:cs typeface="Times New Roman"/>
              </a:rPr>
              <a:t>2</a:t>
            </a:r>
            <a:endParaRPr sz="801" dirty="0">
              <a:latin typeface="Times New Roman"/>
              <a:cs typeface="Times New Roman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108700" y="4222715"/>
            <a:ext cx="2237291" cy="1069032"/>
            <a:chOff x="6503229" y="5838825"/>
            <a:chExt cx="2237291" cy="106903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503229" y="6677025"/>
              <a:ext cx="2237291" cy="2308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r>
                <a:rPr lang="ru-RU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ПРОВЕРИТЬ заполнение </a:t>
              </a:r>
              <a:r>
                <a:rPr lang="ru-RU" sz="900" dirty="0" smtClean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графы 60.</a:t>
              </a:r>
            </a:p>
          </p:txBody>
        </p:sp>
        <p:cxnSp>
          <p:nvCxnSpPr>
            <p:cNvPr id="6" name="Прямая со стрелкой 5"/>
            <p:cNvCxnSpPr/>
            <p:nvPr/>
          </p:nvCxnSpPr>
          <p:spPr>
            <a:xfrm flipH="1" flipV="1">
              <a:off x="7621874" y="5838825"/>
              <a:ext cx="19326" cy="838200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53778"/>
              </p:ext>
            </p:extLst>
          </p:nvPr>
        </p:nvGraphicFramePr>
        <p:xfrm>
          <a:off x="393700" y="5457825"/>
          <a:ext cx="9906001" cy="79333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635904">
                  <a:extLst>
                    <a:ext uri="{9D8B030D-6E8A-4147-A177-3AD203B41FA5}">
                      <a16:colId xmlns:a16="http://schemas.microsoft.com/office/drawing/2014/main" val="1511385612"/>
                    </a:ext>
                  </a:extLst>
                </a:gridCol>
                <a:gridCol w="495083">
                  <a:extLst>
                    <a:ext uri="{9D8B030D-6E8A-4147-A177-3AD203B41FA5}">
                      <a16:colId xmlns:a16="http://schemas.microsoft.com/office/drawing/2014/main" val="347371857"/>
                    </a:ext>
                  </a:extLst>
                </a:gridCol>
                <a:gridCol w="660351">
                  <a:extLst>
                    <a:ext uri="{9D8B030D-6E8A-4147-A177-3AD203B41FA5}">
                      <a16:colId xmlns:a16="http://schemas.microsoft.com/office/drawing/2014/main" val="2947462333"/>
                    </a:ext>
                  </a:extLst>
                </a:gridCol>
                <a:gridCol w="1114663">
                  <a:extLst>
                    <a:ext uri="{9D8B030D-6E8A-4147-A177-3AD203B41FA5}">
                      <a16:colId xmlns:a16="http://schemas.microsoft.com/office/drawing/2014/main" val="2712898449"/>
                    </a:ext>
                  </a:extLst>
                </a:gridCol>
              </a:tblGrid>
              <a:tr h="69583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Справка 3.</a:t>
                      </a:r>
                      <a:endParaRPr lang="ru-RU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94" marR="10894" marT="17923" marB="17923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94" marR="10894" marT="17923" marB="17923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94" marR="10894" marT="17923" marB="17923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94" marR="10894" marT="17923" marB="17923"/>
                </a:tc>
                <a:extLst>
                  <a:ext uri="{0D108BD9-81ED-4DB2-BD59-A6C34878D82A}">
                    <a16:rowId xmlns:a16="http://schemas.microsoft.com/office/drawing/2014/main" val="1267613626"/>
                  </a:ext>
                </a:extLst>
              </a:tr>
              <a:tr h="103321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студентов, обучающихся по программам подготовки специалистов среднего звена, занимающихся добровольческой (волонтерской) деятельностью, человек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94" marR="10894" marT="17923" marB="179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(12)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94" marR="10894" marT="17923" marB="17923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94" marR="10894" marT="17923" marB="17923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94" marR="10894" marT="17923" marB="17923"/>
                </a:tc>
                <a:extLst>
                  <a:ext uri="{0D108BD9-81ED-4DB2-BD59-A6C34878D82A}">
                    <a16:rowId xmlns:a16="http://schemas.microsoft.com/office/drawing/2014/main" val="2810330738"/>
                  </a:ext>
                </a:extLst>
              </a:tr>
              <a:tr h="103321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студентов, обучающихся по программам подготовки квалифицированных рабочих, служащих, занимающихся добровольческой (волонтерской) деятельностью, человек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94" marR="10894" marT="17923" marB="179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(13)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94" marR="10894" marT="17923" marB="17923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94" marR="10894" marT="17923" marB="17923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894" marR="10894" marT="17923" marB="17923"/>
                </a:tc>
                <a:extLst>
                  <a:ext uri="{0D108BD9-81ED-4DB2-BD59-A6C34878D82A}">
                    <a16:rowId xmlns:a16="http://schemas.microsoft.com/office/drawing/2014/main" val="151032245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176931"/>
              </p:ext>
            </p:extLst>
          </p:nvPr>
        </p:nvGraphicFramePr>
        <p:xfrm>
          <a:off x="241303" y="733425"/>
          <a:ext cx="10210794" cy="43074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85797">
                  <a:extLst>
                    <a:ext uri="{9D8B030D-6E8A-4147-A177-3AD203B41FA5}">
                      <a16:colId xmlns:a16="http://schemas.microsoft.com/office/drawing/2014/main" val="1147681534"/>
                    </a:ext>
                  </a:extLst>
                </a:gridCol>
                <a:gridCol w="390075">
                  <a:extLst>
                    <a:ext uri="{9D8B030D-6E8A-4147-A177-3AD203B41FA5}">
                      <a16:colId xmlns:a16="http://schemas.microsoft.com/office/drawing/2014/main" val="781336908"/>
                    </a:ext>
                  </a:extLst>
                </a:gridCol>
                <a:gridCol w="468359">
                  <a:extLst>
                    <a:ext uri="{9D8B030D-6E8A-4147-A177-3AD203B41FA5}">
                      <a16:colId xmlns:a16="http://schemas.microsoft.com/office/drawing/2014/main" val="3140432503"/>
                    </a:ext>
                  </a:extLst>
                </a:gridCol>
                <a:gridCol w="468359">
                  <a:extLst>
                    <a:ext uri="{9D8B030D-6E8A-4147-A177-3AD203B41FA5}">
                      <a16:colId xmlns:a16="http://schemas.microsoft.com/office/drawing/2014/main" val="1006826609"/>
                    </a:ext>
                  </a:extLst>
                </a:gridCol>
                <a:gridCol w="637394">
                  <a:extLst>
                    <a:ext uri="{9D8B030D-6E8A-4147-A177-3AD203B41FA5}">
                      <a16:colId xmlns:a16="http://schemas.microsoft.com/office/drawing/2014/main" val="580598884"/>
                    </a:ext>
                  </a:extLst>
                </a:gridCol>
                <a:gridCol w="637394">
                  <a:extLst>
                    <a:ext uri="{9D8B030D-6E8A-4147-A177-3AD203B41FA5}">
                      <a16:colId xmlns:a16="http://schemas.microsoft.com/office/drawing/2014/main" val="1065758898"/>
                    </a:ext>
                  </a:extLst>
                </a:gridCol>
                <a:gridCol w="468359">
                  <a:extLst>
                    <a:ext uri="{9D8B030D-6E8A-4147-A177-3AD203B41FA5}">
                      <a16:colId xmlns:a16="http://schemas.microsoft.com/office/drawing/2014/main" val="3480943945"/>
                    </a:ext>
                  </a:extLst>
                </a:gridCol>
                <a:gridCol w="468359">
                  <a:extLst>
                    <a:ext uri="{9D8B030D-6E8A-4147-A177-3AD203B41FA5}">
                      <a16:colId xmlns:a16="http://schemas.microsoft.com/office/drawing/2014/main" val="3064564023"/>
                    </a:ext>
                  </a:extLst>
                </a:gridCol>
                <a:gridCol w="512195">
                  <a:extLst>
                    <a:ext uri="{9D8B030D-6E8A-4147-A177-3AD203B41FA5}">
                      <a16:colId xmlns:a16="http://schemas.microsoft.com/office/drawing/2014/main" val="1315489175"/>
                    </a:ext>
                  </a:extLst>
                </a:gridCol>
                <a:gridCol w="468359">
                  <a:extLst>
                    <a:ext uri="{9D8B030D-6E8A-4147-A177-3AD203B41FA5}">
                      <a16:colId xmlns:a16="http://schemas.microsoft.com/office/drawing/2014/main" val="3306179918"/>
                    </a:ext>
                  </a:extLst>
                </a:gridCol>
                <a:gridCol w="468359">
                  <a:extLst>
                    <a:ext uri="{9D8B030D-6E8A-4147-A177-3AD203B41FA5}">
                      <a16:colId xmlns:a16="http://schemas.microsoft.com/office/drawing/2014/main" val="2560717475"/>
                    </a:ext>
                  </a:extLst>
                </a:gridCol>
                <a:gridCol w="468359">
                  <a:extLst>
                    <a:ext uri="{9D8B030D-6E8A-4147-A177-3AD203B41FA5}">
                      <a16:colId xmlns:a16="http://schemas.microsoft.com/office/drawing/2014/main" val="1026879869"/>
                    </a:ext>
                  </a:extLst>
                </a:gridCol>
                <a:gridCol w="468359">
                  <a:extLst>
                    <a:ext uri="{9D8B030D-6E8A-4147-A177-3AD203B41FA5}">
                      <a16:colId xmlns:a16="http://schemas.microsoft.com/office/drawing/2014/main" val="1796368707"/>
                    </a:ext>
                  </a:extLst>
                </a:gridCol>
                <a:gridCol w="512195">
                  <a:extLst>
                    <a:ext uri="{9D8B030D-6E8A-4147-A177-3AD203B41FA5}">
                      <a16:colId xmlns:a16="http://schemas.microsoft.com/office/drawing/2014/main" val="3516928114"/>
                    </a:ext>
                  </a:extLst>
                </a:gridCol>
                <a:gridCol w="345675">
                  <a:extLst>
                    <a:ext uri="{9D8B030D-6E8A-4147-A177-3AD203B41FA5}">
                      <a16:colId xmlns:a16="http://schemas.microsoft.com/office/drawing/2014/main" val="2190283345"/>
                    </a:ext>
                  </a:extLst>
                </a:gridCol>
                <a:gridCol w="591043">
                  <a:extLst>
                    <a:ext uri="{9D8B030D-6E8A-4147-A177-3AD203B41FA5}">
                      <a16:colId xmlns:a16="http://schemas.microsoft.com/office/drawing/2014/main" val="272390991"/>
                    </a:ext>
                  </a:extLst>
                </a:gridCol>
                <a:gridCol w="585706">
                  <a:extLst>
                    <a:ext uri="{9D8B030D-6E8A-4147-A177-3AD203B41FA5}">
                      <a16:colId xmlns:a16="http://schemas.microsoft.com/office/drawing/2014/main" val="3867236029"/>
                    </a:ext>
                  </a:extLst>
                </a:gridCol>
                <a:gridCol w="585706">
                  <a:extLst>
                    <a:ext uri="{9D8B030D-6E8A-4147-A177-3AD203B41FA5}">
                      <a16:colId xmlns:a16="http://schemas.microsoft.com/office/drawing/2014/main" val="3231179241"/>
                    </a:ext>
                  </a:extLst>
                </a:gridCol>
                <a:gridCol w="490371">
                  <a:extLst>
                    <a:ext uri="{9D8B030D-6E8A-4147-A177-3AD203B41FA5}">
                      <a16:colId xmlns:a16="http://schemas.microsoft.com/office/drawing/2014/main" val="1214521855"/>
                    </a:ext>
                  </a:extLst>
                </a:gridCol>
                <a:gridCol w="490371">
                  <a:extLst>
                    <a:ext uri="{9D8B030D-6E8A-4147-A177-3AD203B41FA5}">
                      <a16:colId xmlns:a16="http://schemas.microsoft.com/office/drawing/2014/main" val="887815148"/>
                    </a:ext>
                  </a:extLst>
                </a:gridCol>
              </a:tblGrid>
              <a:tr h="0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специальности, профессии 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строки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специальности, профессии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3"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 фактический </a:t>
                      </a:r>
                      <a:endParaRPr lang="ru-RU" sz="850" b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8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октября предыдущего года </a:t>
                      </a:r>
                      <a:endParaRPr lang="ru-RU" sz="85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сентября текущего года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(из гр. 4)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общего выпуска (из гр. 4)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43258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уровням подготовки: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обучались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женщины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получившие по результатам ГИА оценки "хорошо" и "отлично"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4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прошедшие </a:t>
                      </a:r>
                      <a:r>
                        <a:rPr lang="ru-RU" sz="8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аттестацию</a:t>
                      </a:r>
                    </a:p>
                    <a:p>
                      <a:pPr algn="ctr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8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использованием механизма демонстрационного экзамена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 из числа студентов, заключивших </a:t>
                      </a:r>
                      <a:r>
                        <a:rPr lang="ru-RU" sz="85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договор о целевом обучении</a:t>
                      </a:r>
                      <a:endParaRPr lang="ru-RU" sz="85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(из гр. 19) с предприятиями-участниками кластера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extLst>
                  <a:ext uri="{0D108BD9-81ED-4DB2-BD59-A6C34878D82A}">
                    <a16:rowId xmlns:a16="http://schemas.microsoft.com/office/drawing/2014/main" val="10883313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бюджетных ассигнований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договорам об оказании платных образовательных услуг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0798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(сумма гр. 9, 11, 13, 14)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(из гр. 4)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углубленный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бюджета субъекта Российской Федерации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местного бюджета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2891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лица с ОВЗ, инвалиды, дети-инвалиды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программам "</a:t>
                      </a:r>
                      <a:r>
                        <a:rPr lang="ru-RU" sz="85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Профессионалитета</a:t>
                      </a:r>
                      <a:r>
                        <a:rPr lang="ru-RU" sz="85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240528"/>
                  </a:ext>
                </a:extLst>
              </a:tr>
              <a:tr h="545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лица с ОВЗ, инвалиды, дети-инвалиды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лица с ОВЗ, инвалиды, дети-инвалиды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прошедшие ГИА в форме демонстрационного экзамена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568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/>
                </a:tc>
                <a:extLst>
                  <a:ext uri="{0D108BD9-81ED-4DB2-BD59-A6C34878D82A}">
                    <a16:rowId xmlns:a16="http://schemas.microsoft.com/office/drawing/2014/main" val="146507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ППССЗ:</a:t>
                      </a:r>
                    </a:p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ОО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3928562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19920811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СО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36876213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2317480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ППССЗ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2040333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ППКРС:</a:t>
                      </a:r>
                    </a:p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ОО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15010133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15853898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СО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42776791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39175902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ППССЗ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688057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программам СПО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60" marR="960" marT="960" marB="960" anchor="b"/>
                </a:tc>
                <a:extLst>
                  <a:ext uri="{0D108BD9-81ED-4DB2-BD59-A6C34878D82A}">
                    <a16:rowId xmlns:a16="http://schemas.microsoft.com/office/drawing/2014/main" val="2067035313"/>
                  </a:ext>
                </a:extLst>
              </a:tr>
            </a:tbl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1308100" y="332007"/>
            <a:ext cx="8617585" cy="282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631846" algn="ctr">
              <a:lnSpc>
                <a:spcPts val="1095"/>
              </a:lnSpc>
              <a:spcBef>
                <a:spcPts val="105"/>
              </a:spcBef>
            </a:pPr>
            <a:r>
              <a:rPr sz="1000" b="1" spc="6" dirty="0">
                <a:latin typeface="Times New Roman"/>
                <a:cs typeface="Times New Roman"/>
              </a:rPr>
              <a:t>2.1.3.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Распределение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выпуска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специалистов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среднего</a:t>
            </a:r>
            <a:r>
              <a:rPr sz="1000" b="1" spc="-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звена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квалифицированных</a:t>
            </a:r>
            <a:r>
              <a:rPr sz="1000" b="1" spc="-6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рабочих,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служащих по специальностям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10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профессиям</a:t>
            </a:r>
            <a:endParaRPr sz="1000" dirty="0">
              <a:latin typeface="Times New Roman"/>
              <a:cs typeface="Times New Roman"/>
            </a:endParaRPr>
          </a:p>
          <a:p>
            <a:pPr marR="625495" algn="ctr">
              <a:lnSpc>
                <a:spcPts val="976"/>
              </a:lnSpc>
            </a:pPr>
            <a:r>
              <a:rPr sz="900" i="1" spc="-10" dirty="0">
                <a:latin typeface="Times New Roman"/>
                <a:cs typeface="Times New Roman"/>
              </a:rPr>
              <a:t>(без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учета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приема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иностранных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лиц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без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гражданства</a:t>
            </a:r>
            <a:r>
              <a:rPr sz="900" i="1" spc="4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в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соответствии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с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установленной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Правительством</a:t>
            </a:r>
            <a:r>
              <a:rPr sz="900" i="1" spc="45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РФ</a:t>
            </a:r>
            <a:r>
              <a:rPr sz="900" i="1" spc="3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квотой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на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 err="1">
                <a:latin typeface="Times New Roman"/>
                <a:cs typeface="Times New Roman"/>
              </a:rPr>
              <a:t>образование</a:t>
            </a:r>
            <a:r>
              <a:rPr sz="900" i="1" dirty="0" smtClean="0">
                <a:latin typeface="Times New Roman"/>
                <a:cs typeface="Times New Roman"/>
              </a:rPr>
              <a:t>)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3" name="Прямоугольная выноска 2"/>
          <p:cNvSpPr/>
          <p:nvPr/>
        </p:nvSpPr>
        <p:spPr>
          <a:xfrm>
            <a:off x="7670797" y="3274758"/>
            <a:ext cx="1676400" cy="282769"/>
          </a:xfrm>
          <a:prstGeom prst="wedgeRectCallout">
            <a:avLst>
              <a:gd name="adj1" fmla="val -1723"/>
              <a:gd name="adj2" fmla="val -436675"/>
            </a:avLst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rgbClr val="0070C0"/>
                </a:solidFill>
              </a:rPr>
              <a:t>Учитываются промежуточные и итоговая аттестации</a:t>
            </a:r>
            <a:endParaRPr lang="ru-RU" sz="9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ая выноска 4"/>
          <p:cNvSpPr/>
          <p:nvPr/>
        </p:nvSpPr>
        <p:spPr>
          <a:xfrm>
            <a:off x="8242297" y="3794823"/>
            <a:ext cx="2209800" cy="452521"/>
          </a:xfrm>
          <a:prstGeom prst="wedgeRectCallout">
            <a:avLst>
              <a:gd name="adj1" fmla="val 1833"/>
              <a:gd name="adj2" fmla="val -384957"/>
            </a:avLst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rgbClr val="0070C0"/>
                </a:solidFill>
              </a:rPr>
              <a:t>Учитываются обучавшиеся по </a:t>
            </a:r>
            <a:r>
              <a:rPr lang="ru-RU" sz="900" dirty="0">
                <a:solidFill>
                  <a:srgbClr val="0070C0"/>
                </a:solidFill>
              </a:rPr>
              <a:t>ФГОС СПО, предусматривающим проведение </a:t>
            </a:r>
            <a:r>
              <a:rPr lang="ru-RU" sz="900" dirty="0" smtClean="0">
                <a:solidFill>
                  <a:srgbClr val="0070C0"/>
                </a:solidFill>
              </a:rPr>
              <a:t>ГИА в </a:t>
            </a:r>
            <a:r>
              <a:rPr lang="ru-RU" sz="900" dirty="0">
                <a:solidFill>
                  <a:srgbClr val="0070C0"/>
                </a:solidFill>
              </a:rPr>
              <a:t>форме </a:t>
            </a:r>
            <a:r>
              <a:rPr lang="ru-RU" sz="900" dirty="0" smtClean="0">
                <a:solidFill>
                  <a:srgbClr val="0070C0"/>
                </a:solidFill>
              </a:rPr>
              <a:t>демонстрационного экзамена.</a:t>
            </a:r>
            <a:endParaRPr lang="ru-RU" sz="900" dirty="0">
              <a:solidFill>
                <a:srgbClr val="0070C0"/>
              </a:solidFill>
            </a:endParaRP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5632905" y="3676175"/>
            <a:ext cx="2209800" cy="815734"/>
          </a:xfrm>
          <a:prstGeom prst="wedgeRectCallout">
            <a:avLst>
              <a:gd name="adj1" fmla="val 53557"/>
              <a:gd name="adj2" fmla="val -255714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rgbClr val="0070C0"/>
                </a:solidFill>
              </a:rPr>
              <a:t>Для ФГОС СПО, предусматривающих проведение ГИА в двух формах, учитываются выпускники, получившие хотя бы по одной из форм ГИА оценку «хорошо» или «отлично». 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5028154" y="4695825"/>
            <a:ext cx="2237291" cy="1060335"/>
            <a:chOff x="5346699" y="6187775"/>
            <a:chExt cx="2237291" cy="1060335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5346699" y="7017278"/>
              <a:ext cx="2237291" cy="2308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r>
                <a:rPr lang="ru-RU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ПРОВЕРИТЬ заполнение </a:t>
              </a:r>
              <a:r>
                <a:rPr lang="ru-RU" sz="900" dirty="0" smtClean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графы 12.</a:t>
              </a:r>
            </a:p>
          </p:txBody>
        </p:sp>
        <p:cxnSp>
          <p:nvCxnSpPr>
            <p:cNvPr id="9" name="Прямая со стрелкой 8"/>
            <p:cNvCxnSpPr/>
            <p:nvPr/>
          </p:nvCxnSpPr>
          <p:spPr>
            <a:xfrm flipH="1" flipV="1">
              <a:off x="6465345" y="6187775"/>
              <a:ext cx="19326" cy="838200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948205"/>
              </p:ext>
            </p:extLst>
          </p:nvPr>
        </p:nvGraphicFramePr>
        <p:xfrm>
          <a:off x="326332" y="1266825"/>
          <a:ext cx="10128262" cy="315009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17662">
                  <a:extLst>
                    <a:ext uri="{9D8B030D-6E8A-4147-A177-3AD203B41FA5}">
                      <a16:colId xmlns:a16="http://schemas.microsoft.com/office/drawing/2014/main" val="331839338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17363228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29362098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397139513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104807669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46659207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46531499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51101466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16467804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4452213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96899508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7416694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271406611"/>
                    </a:ext>
                  </a:extLst>
                </a:gridCol>
                <a:gridCol w="920155">
                  <a:extLst>
                    <a:ext uri="{9D8B030D-6E8A-4147-A177-3AD203B41FA5}">
                      <a16:colId xmlns:a16="http://schemas.microsoft.com/office/drawing/2014/main" val="4292671757"/>
                    </a:ext>
                  </a:extLst>
                </a:gridCol>
                <a:gridCol w="756245">
                  <a:extLst>
                    <a:ext uri="{9D8B030D-6E8A-4147-A177-3AD203B41FA5}">
                      <a16:colId xmlns:a16="http://schemas.microsoft.com/office/drawing/2014/main" val="1024255732"/>
                    </a:ext>
                  </a:extLst>
                </a:gridCol>
              </a:tblGrid>
              <a:tr h="0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специальности, профессии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строки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специальности, профессии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 rowSpan="2"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 ожидаемый </a:t>
                      </a:r>
                      <a:endParaRPr lang="ru-RU" sz="850" b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октября текущего года </a:t>
                      </a:r>
                      <a:endParaRPr lang="ru-RU" sz="85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сентября следующего года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(из гр. 21)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общего ожидаемого выпуска (из гр. 21)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665942"/>
                  </a:ext>
                </a:extLst>
              </a:tr>
              <a:tr h="65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бюджетных ассигнований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договорам об оказании платных образовательных услуг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 из числа студентов, заключивших </a:t>
                      </a:r>
                      <a:r>
                        <a:rPr lang="ru-RU" sz="85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договор о целевом обучении</a:t>
                      </a:r>
                      <a:endParaRPr lang="ru-RU" sz="85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(из гр. 30) с предприятиями-участниками кластера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прошли</a:t>
                      </a: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5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промежуточную аттестацию с использованием механизма демонстрационного экзамена</a:t>
                      </a:r>
                      <a:endParaRPr lang="ru-RU" sz="85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extLst>
                  <a:ext uri="{0D108BD9-81ED-4DB2-BD59-A6C34878D82A}">
                    <a16:rowId xmlns:a16="http://schemas.microsoft.com/office/drawing/2014/main" val="39557673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(сумма гр. 24, 26, 28, 29)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бюджета субъекта Российской Федерации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местного бюджета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3373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лица с ОВЗ, инвалиды, дети-инвалиды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программам "Профессионалитета"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582753"/>
                  </a:ext>
                </a:extLst>
              </a:tr>
              <a:tr h="591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лица с ОВЗ, инвалиды, дети-инвалиды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лица с ОВЗ, инвалиды, дети-инвалиды</a:t>
                      </a:r>
                      <a:endParaRPr lang="ru-RU" sz="85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219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/>
                </a:tc>
                <a:extLst>
                  <a:ext uri="{0D108BD9-81ED-4DB2-BD59-A6C34878D82A}">
                    <a16:rowId xmlns:a16="http://schemas.microsoft.com/office/drawing/2014/main" val="40849138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ППССЗ:</a:t>
                      </a:r>
                    </a:p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ОО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extLst>
                  <a:ext uri="{0D108BD9-81ED-4DB2-BD59-A6C34878D82A}">
                    <a16:rowId xmlns:a16="http://schemas.microsoft.com/office/drawing/2014/main" val="22991297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extLst>
                  <a:ext uri="{0D108BD9-81ED-4DB2-BD59-A6C34878D82A}">
                    <a16:rowId xmlns:a16="http://schemas.microsoft.com/office/drawing/2014/main" val="8910280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СО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extLst>
                  <a:ext uri="{0D108BD9-81ED-4DB2-BD59-A6C34878D82A}">
                    <a16:rowId xmlns:a16="http://schemas.microsoft.com/office/drawing/2014/main" val="14173994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extLst>
                  <a:ext uri="{0D108BD9-81ED-4DB2-BD59-A6C34878D82A}">
                    <a16:rowId xmlns:a16="http://schemas.microsoft.com/office/drawing/2014/main" val="934085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ППССЗ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extLst>
                  <a:ext uri="{0D108BD9-81ED-4DB2-BD59-A6C34878D82A}">
                    <a16:rowId xmlns:a16="http://schemas.microsoft.com/office/drawing/2014/main" val="2108985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ППКРС:</a:t>
                      </a:r>
                    </a:p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ОО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extLst>
                  <a:ext uri="{0D108BD9-81ED-4DB2-BD59-A6C34878D82A}">
                    <a16:rowId xmlns:a16="http://schemas.microsoft.com/office/drawing/2014/main" val="7624969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extLst>
                  <a:ext uri="{0D108BD9-81ED-4DB2-BD59-A6C34878D82A}">
                    <a16:rowId xmlns:a16="http://schemas.microsoft.com/office/drawing/2014/main" val="29620536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СО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extLst>
                  <a:ext uri="{0D108BD9-81ED-4DB2-BD59-A6C34878D82A}">
                    <a16:rowId xmlns:a16="http://schemas.microsoft.com/office/drawing/2014/main" val="38553862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extLst>
                  <a:ext uri="{0D108BD9-81ED-4DB2-BD59-A6C34878D82A}">
                    <a16:rowId xmlns:a16="http://schemas.microsoft.com/office/drawing/2014/main" val="851386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ППКРЗ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extLst>
                  <a:ext uri="{0D108BD9-81ED-4DB2-BD59-A6C34878D82A}">
                    <a16:rowId xmlns:a16="http://schemas.microsoft.com/office/drawing/2014/main" val="2658606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программам СПО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" marR="1371" marT="1371" marB="1371" anchor="b"/>
                </a:tc>
                <a:extLst>
                  <a:ext uri="{0D108BD9-81ED-4DB2-BD59-A6C34878D82A}">
                    <a16:rowId xmlns:a16="http://schemas.microsoft.com/office/drawing/2014/main" val="4174598156"/>
                  </a:ext>
                </a:extLst>
              </a:tr>
            </a:tbl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8816952" y="1038225"/>
            <a:ext cx="1229360" cy="134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1">
              <a:spcBef>
                <a:spcPts val="90"/>
              </a:spcBef>
            </a:pPr>
            <a:r>
              <a:rPr sz="801" spc="-6" dirty="0">
                <a:latin typeface="Times New Roman"/>
                <a:cs typeface="Times New Roman"/>
              </a:rPr>
              <a:t>Ок</a:t>
            </a:r>
            <a:r>
              <a:rPr sz="801" spc="-20" dirty="0">
                <a:latin typeface="Times New Roman"/>
                <a:cs typeface="Times New Roman"/>
              </a:rPr>
              <a:t>о</a:t>
            </a:r>
            <a:r>
              <a:rPr sz="801" dirty="0">
                <a:latin typeface="Times New Roman"/>
                <a:cs typeface="Times New Roman"/>
              </a:rPr>
              <a:t>нчани</a:t>
            </a:r>
            <a:r>
              <a:rPr sz="801" spc="-6" dirty="0">
                <a:latin typeface="Times New Roman"/>
                <a:cs typeface="Times New Roman"/>
              </a:rPr>
              <a:t>е</a:t>
            </a:r>
            <a:r>
              <a:rPr sz="801" spc="-25" dirty="0">
                <a:latin typeface="Times New Roman"/>
                <a:cs typeface="Times New Roman"/>
              </a:rPr>
              <a:t> </a:t>
            </a:r>
            <a:r>
              <a:rPr sz="801" dirty="0">
                <a:latin typeface="Times New Roman"/>
                <a:cs typeface="Times New Roman"/>
              </a:rPr>
              <a:t>п</a:t>
            </a:r>
            <a:r>
              <a:rPr sz="801" spc="-20" dirty="0">
                <a:latin typeface="Times New Roman"/>
                <a:cs typeface="Times New Roman"/>
              </a:rPr>
              <a:t>о</a:t>
            </a:r>
            <a:r>
              <a:rPr sz="801" spc="-6" dirty="0">
                <a:latin typeface="Times New Roman"/>
                <a:cs typeface="Times New Roman"/>
              </a:rPr>
              <a:t>д</a:t>
            </a:r>
            <a:r>
              <a:rPr sz="801" spc="-20" dirty="0">
                <a:latin typeface="Times New Roman"/>
                <a:cs typeface="Times New Roman"/>
              </a:rPr>
              <a:t>р</a:t>
            </a:r>
            <a:r>
              <a:rPr sz="801" dirty="0">
                <a:latin typeface="Times New Roman"/>
                <a:cs typeface="Times New Roman"/>
              </a:rPr>
              <a:t>а</a:t>
            </a:r>
            <a:r>
              <a:rPr sz="801" spc="-6" dirty="0">
                <a:latin typeface="Times New Roman"/>
                <a:cs typeface="Times New Roman"/>
              </a:rPr>
              <a:t>зд</a:t>
            </a:r>
            <a:r>
              <a:rPr sz="801" spc="-25" dirty="0">
                <a:latin typeface="Times New Roman"/>
                <a:cs typeface="Times New Roman"/>
              </a:rPr>
              <a:t>е</a:t>
            </a:r>
            <a:r>
              <a:rPr sz="801" spc="-20" dirty="0">
                <a:latin typeface="Times New Roman"/>
                <a:cs typeface="Times New Roman"/>
              </a:rPr>
              <a:t>л</a:t>
            </a:r>
            <a:r>
              <a:rPr sz="801" spc="-6" dirty="0">
                <a:latin typeface="Times New Roman"/>
                <a:cs typeface="Times New Roman"/>
              </a:rPr>
              <a:t>а </a:t>
            </a:r>
            <a:r>
              <a:rPr sz="801" spc="6" dirty="0">
                <a:latin typeface="Times New Roman"/>
                <a:cs typeface="Times New Roman"/>
              </a:rPr>
              <a:t>2</a:t>
            </a:r>
            <a:r>
              <a:rPr sz="801" spc="-15" dirty="0">
                <a:latin typeface="Times New Roman"/>
                <a:cs typeface="Times New Roman"/>
              </a:rPr>
              <a:t>.</a:t>
            </a:r>
            <a:r>
              <a:rPr sz="801" spc="6" dirty="0">
                <a:latin typeface="Times New Roman"/>
                <a:cs typeface="Times New Roman"/>
              </a:rPr>
              <a:t>1</a:t>
            </a:r>
            <a:r>
              <a:rPr sz="801" spc="-15" dirty="0">
                <a:latin typeface="Times New Roman"/>
                <a:cs typeface="Times New Roman"/>
              </a:rPr>
              <a:t>.</a:t>
            </a:r>
            <a:r>
              <a:rPr sz="801" spc="-6" dirty="0">
                <a:latin typeface="Times New Roman"/>
                <a:cs typeface="Times New Roman"/>
              </a:rPr>
              <a:t>3</a:t>
            </a:r>
            <a:endParaRPr sz="801" dirty="0">
              <a:latin typeface="Times New Roman"/>
              <a:cs typeface="Times New Roman"/>
            </a:endParaRPr>
          </a:p>
        </p:txBody>
      </p:sp>
      <p:sp>
        <p:nvSpPr>
          <p:cNvPr id="5" name="Прямоугольная выноска 4"/>
          <p:cNvSpPr/>
          <p:nvPr/>
        </p:nvSpPr>
        <p:spPr>
          <a:xfrm>
            <a:off x="7635194" y="2943225"/>
            <a:ext cx="2363516" cy="304800"/>
          </a:xfrm>
          <a:prstGeom prst="wedgeRectCallout">
            <a:avLst>
              <a:gd name="adj1" fmla="val 47681"/>
              <a:gd name="adj2" fmla="val -229376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rgbClr val="0070C0"/>
                </a:solidFill>
              </a:rPr>
              <a:t>УЖЕ ПРОШЛИ промежуточную аттестацию в форме ДЭ по состоянию </a:t>
            </a:r>
            <a:r>
              <a:rPr lang="ru-RU" sz="900" dirty="0" smtClean="0">
                <a:solidFill>
                  <a:srgbClr val="FF0000"/>
                </a:solidFill>
              </a:rPr>
              <a:t>на 01.10.2026</a:t>
            </a:r>
            <a:endParaRPr lang="ru-RU" sz="9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6332" y="428625"/>
            <a:ext cx="799216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!!!</a:t>
            </a:r>
            <a:r>
              <a:rPr lang="en-US" sz="1200" dirty="0" smtClean="0"/>
              <a:t> </a:t>
            </a:r>
            <a:r>
              <a:rPr lang="ru-RU" sz="1200" b="1" dirty="0" smtClean="0">
                <a:solidFill>
                  <a:srgbClr val="FF0000"/>
                </a:solidFill>
              </a:rPr>
              <a:t>ВЫВЕРИТЬ численность студентов, обучающихся на последних курсах</a:t>
            </a:r>
            <a:r>
              <a:rPr lang="ru-RU" sz="1200" dirty="0" smtClean="0"/>
              <a:t>, особенно внимательно по тем специальностям, где есть группы с разными сроками обучения.</a:t>
            </a:r>
            <a:endParaRPr lang="ru-RU" sz="12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5430481" y="3932328"/>
            <a:ext cx="2237291" cy="1069032"/>
            <a:chOff x="5880100" y="5935830"/>
            <a:chExt cx="2237291" cy="1069032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5880100" y="6774030"/>
              <a:ext cx="2237291" cy="2308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r>
                <a:rPr lang="ru-RU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ПРОВЕРИТЬ заполнение </a:t>
              </a:r>
              <a:r>
                <a:rPr lang="ru-RU" sz="900" dirty="0" smtClean="0">
                  <a:solidFill>
                    <a:schemeClr val="accent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графы 27.</a:t>
              </a:r>
            </a:p>
          </p:txBody>
        </p:sp>
        <p:cxnSp>
          <p:nvCxnSpPr>
            <p:cNvPr id="7" name="Прямая со стрелкой 6"/>
            <p:cNvCxnSpPr/>
            <p:nvPr/>
          </p:nvCxnSpPr>
          <p:spPr>
            <a:xfrm flipH="1" flipV="1">
              <a:off x="6998745" y="5935830"/>
              <a:ext cx="19326" cy="838200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936743"/>
              </p:ext>
            </p:extLst>
          </p:nvPr>
        </p:nvGraphicFramePr>
        <p:xfrm>
          <a:off x="412800" y="497497"/>
          <a:ext cx="7031990" cy="35297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1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6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23">
                <a:tc>
                  <a:txBody>
                    <a:bodyPr/>
                    <a:lstStyle/>
                    <a:p>
                      <a:pPr marL="127000">
                        <a:lnSpc>
                          <a:spcPts val="994"/>
                        </a:lnSpc>
                      </a:pPr>
                      <a:r>
                        <a:rPr sz="900" b="1" dirty="0" err="1">
                          <a:latin typeface="Times New Roman"/>
                          <a:cs typeface="Times New Roman"/>
                        </a:rPr>
                        <a:t>Справка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900" b="1" spc="-20" dirty="0" smtClean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900" b="1" dirty="0" smtClean="0">
                          <a:latin typeface="Times New Roman"/>
                          <a:cs typeface="Times New Roman"/>
                        </a:rPr>
                        <a:t>.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751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выпуска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подраздела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2.1.3.):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освоили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образовательную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программу: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181">
                <a:tc>
                  <a:txBody>
                    <a:bodyPr/>
                    <a:lstStyle/>
                    <a:p>
                      <a:pPr marL="3429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3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применением</a:t>
                      </a:r>
                      <a:r>
                        <a:rPr sz="800" spc="-1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электронного</a:t>
                      </a:r>
                      <a:r>
                        <a:rPr sz="800" spc="-3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(08)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648">
                <a:tc>
                  <a:txBody>
                    <a:bodyPr/>
                    <a:lstStyle/>
                    <a:p>
                      <a:pPr marL="34290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использованием</a:t>
                      </a:r>
                      <a:r>
                        <a:rPr sz="8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дистанционных</a:t>
                      </a:r>
                      <a:r>
                        <a:rPr sz="800" spc="-1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1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технологий</a:t>
                      </a:r>
                      <a:endParaRPr sz="8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(09)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496">
                <a:tc>
                  <a:txBody>
                    <a:bodyPr/>
                    <a:lstStyle/>
                    <a:p>
                      <a:pPr marL="34290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2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сетевой</a:t>
                      </a:r>
                      <a:r>
                        <a:rPr sz="8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форме</a:t>
                      </a:r>
                      <a:r>
                        <a:rPr sz="800" spc="-2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8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2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программ</a:t>
                      </a:r>
                      <a:endParaRPr sz="8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(10)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8495">
                <a:tc>
                  <a:txBody>
                    <a:bodyPr/>
                    <a:lstStyle/>
                    <a:p>
                      <a:pPr marR="265430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получили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диплом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программам,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не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имеющим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государственной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аккредитации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(11)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8495">
                <a:tc>
                  <a:txBody>
                    <a:bodyPr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выпуск,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осуществленный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IV</a:t>
                      </a:r>
                      <a:r>
                        <a:rPr sz="800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квартале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прошлого</a:t>
                      </a:r>
                      <a:r>
                        <a:rPr sz="800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(12)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5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выпуска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служащих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06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подраздела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2.1.3.):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освоили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образовательную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программу: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53">
                <a:tc>
                  <a:txBody>
                    <a:bodyPr/>
                    <a:lstStyle/>
                    <a:p>
                      <a:pPr marL="3429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4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применением</a:t>
                      </a:r>
                      <a:r>
                        <a:rPr sz="800" spc="-2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электронного</a:t>
                      </a:r>
                      <a:r>
                        <a:rPr sz="800" spc="-4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(13)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8496">
                <a:tc>
                  <a:txBody>
                    <a:bodyPr/>
                    <a:lstStyle/>
                    <a:p>
                      <a:pPr marL="34290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2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использованием</a:t>
                      </a:r>
                      <a:r>
                        <a:rPr sz="800" spc="-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дистанционных</a:t>
                      </a:r>
                      <a:r>
                        <a:rPr sz="800" spc="-2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1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технологий</a:t>
                      </a:r>
                      <a:endParaRPr sz="8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(14)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8876">
                <a:tc>
                  <a:txBody>
                    <a:bodyPr/>
                    <a:lstStyle/>
                    <a:p>
                      <a:pPr marL="34290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2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сетевой</a:t>
                      </a:r>
                      <a:r>
                        <a:rPr sz="8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форме</a:t>
                      </a:r>
                      <a:r>
                        <a:rPr sz="800" spc="-2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8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2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программ</a:t>
                      </a:r>
                      <a:endParaRPr sz="8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(15)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8496">
                <a:tc>
                  <a:txBody>
                    <a:bodyPr/>
                    <a:lstStyle/>
                    <a:p>
                      <a:pPr marR="264160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получили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диплом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образовательным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программам,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имеющим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государственной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аккредитации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(16)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8495">
                <a:tc>
                  <a:txBody>
                    <a:bodyPr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выпуск,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осуществленный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IV</a:t>
                      </a:r>
                      <a:r>
                        <a:rPr sz="800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квартале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прошлого</a:t>
                      </a:r>
                      <a:r>
                        <a:rPr sz="800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(17)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98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900" b="1" dirty="0" err="1">
                          <a:latin typeface="Times New Roman"/>
                          <a:cs typeface="Times New Roman"/>
                        </a:rPr>
                        <a:t>Справка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900" b="1" spc="-20" dirty="0" smtClean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900" b="1" dirty="0" smtClean="0">
                          <a:latin typeface="Times New Roman"/>
                          <a:cs typeface="Times New Roman"/>
                        </a:rPr>
                        <a:t>.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44479">
                <a:tc>
                  <a:txBody>
                    <a:bodyPr/>
                    <a:lstStyle/>
                    <a:p>
                      <a:pPr marL="127000" marR="106680">
                        <a:lnSpc>
                          <a:spcPct val="105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студентов,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обучавшихся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программам</a:t>
                      </a:r>
                      <a:r>
                        <a:rPr sz="800" spc="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профессионального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базе 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образования, 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успешно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прошедших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государственную</a:t>
                      </a:r>
                      <a:r>
                        <a:rPr sz="800" spc="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итоговую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аттестацию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образовательным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программам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общего образования </a:t>
                      </a:r>
                      <a:r>
                        <a:rPr sz="800" spc="-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получивших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аттестат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среднем общем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образовании,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за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период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с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01.10.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прошлого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года по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30.09.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текущего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R="57785" algn="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(18)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8496">
                <a:tc>
                  <a:txBody>
                    <a:bodyPr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18)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IV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квартале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прошлого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года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(19)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444790" y="3248025"/>
            <a:ext cx="2832100" cy="12772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100" dirty="0">
                <a:solidFill>
                  <a:srgbClr val="000000"/>
                </a:solidFill>
                <a:ea typeface="Times New Roman" panose="02020603050405020304" pitchFamily="18" charset="0"/>
              </a:rPr>
              <a:t>Право организации, осуществляющей образовательную деятельность по образовательным программам </a:t>
            </a:r>
            <a:r>
              <a:rPr lang="ru-RU" sz="11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СПО, </a:t>
            </a:r>
            <a:r>
              <a:rPr lang="ru-RU" sz="1100" dirty="0">
                <a:solidFill>
                  <a:srgbClr val="000000"/>
                </a:solidFill>
                <a:ea typeface="Times New Roman" panose="02020603050405020304" pitchFamily="18" charset="0"/>
              </a:rPr>
              <a:t>выдавать аттестат подтверждается свидетельством о государственной аккредитации по образовательной программе среднего общего образования.</a:t>
            </a:r>
            <a:endParaRPr lang="ru-RU" sz="1100" dirty="0"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4676" y="533145"/>
            <a:ext cx="8943340" cy="6342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49783" marR="140339" indent="-1637715">
              <a:spcBef>
                <a:spcPts val="105"/>
              </a:spcBef>
            </a:pPr>
            <a:r>
              <a:rPr sz="1000" b="1" spc="6" dirty="0">
                <a:latin typeface="Times New Roman"/>
                <a:cs typeface="Times New Roman"/>
              </a:rPr>
              <a:t>2.1.4.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Численность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обученных</a:t>
            </a:r>
            <a:r>
              <a:rPr sz="1000" b="1" dirty="0">
                <a:latin typeface="Times New Roman"/>
                <a:cs typeface="Times New Roman"/>
              </a:rPr>
              <a:t> (включая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выпускников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выбывших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по</a:t>
            </a:r>
            <a:r>
              <a:rPr sz="1000" b="1" dirty="0">
                <a:latin typeface="Times New Roman"/>
                <a:cs typeface="Times New Roman"/>
              </a:rPr>
              <a:t> различным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причинам)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по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6" dirty="0">
                <a:latin typeface="Times New Roman"/>
                <a:cs typeface="Times New Roman"/>
              </a:rPr>
              <a:t>программам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профессионального обучения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000" b="1" spc="4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0000"/>
                </a:solidFill>
                <a:latin typeface="Times New Roman"/>
                <a:cs typeface="Times New Roman"/>
              </a:rPr>
              <a:t>пределах </a:t>
            </a:r>
            <a:r>
              <a:rPr sz="1000" b="1" spc="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spc="-6" dirty="0">
                <a:solidFill>
                  <a:srgbClr val="FF0000"/>
                </a:solidFill>
                <a:latin typeface="Times New Roman"/>
                <a:cs typeface="Times New Roman"/>
              </a:rPr>
              <a:t>освоения</a:t>
            </a:r>
            <a:r>
              <a:rPr sz="10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spc="-6" dirty="0">
                <a:solidFill>
                  <a:srgbClr val="FF0000"/>
                </a:solidFill>
                <a:latin typeface="Times New Roman"/>
                <a:cs typeface="Times New Roman"/>
              </a:rPr>
              <a:t>образовательных</a:t>
            </a:r>
            <a:r>
              <a:rPr sz="1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spc="-6" dirty="0">
                <a:solidFill>
                  <a:srgbClr val="FF0000"/>
                </a:solidFill>
                <a:latin typeface="Times New Roman"/>
                <a:cs typeface="Times New Roman"/>
              </a:rPr>
              <a:t>программ</a:t>
            </a:r>
            <a:r>
              <a:rPr sz="10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0000"/>
                </a:solidFill>
                <a:latin typeface="Times New Roman"/>
                <a:cs typeface="Times New Roman"/>
              </a:rPr>
              <a:t>среднего</a:t>
            </a:r>
            <a:r>
              <a:rPr sz="1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spc="-6" dirty="0">
                <a:solidFill>
                  <a:srgbClr val="FF0000"/>
                </a:solidFill>
                <a:latin typeface="Times New Roman"/>
                <a:cs typeface="Times New Roman"/>
              </a:rPr>
              <a:t>профессионального</a:t>
            </a:r>
            <a:r>
              <a:rPr sz="1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spc="-6" dirty="0">
                <a:solidFill>
                  <a:srgbClr val="FF0000"/>
                </a:solidFill>
                <a:latin typeface="Times New Roman"/>
                <a:cs typeface="Times New Roman"/>
              </a:rPr>
              <a:t>образования</a:t>
            </a:r>
            <a:r>
              <a:rPr sz="10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по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профессиям</a:t>
            </a:r>
            <a:endParaRPr sz="1000" dirty="0">
              <a:latin typeface="Times New Roman"/>
              <a:cs typeface="Times New Roman"/>
            </a:endParaRPr>
          </a:p>
          <a:p>
            <a:pPr marL="774724">
              <a:spcBef>
                <a:spcPts val="101"/>
              </a:spcBef>
            </a:pPr>
            <a:r>
              <a:rPr sz="900" i="1" spc="-10" dirty="0">
                <a:latin typeface="Times New Roman"/>
                <a:cs typeface="Times New Roman"/>
              </a:rPr>
              <a:t>(без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учета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приема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иностранных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лиц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без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гражданства</a:t>
            </a:r>
            <a:r>
              <a:rPr sz="900" i="1" spc="41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в</a:t>
            </a:r>
            <a:r>
              <a:rPr sz="900" i="1" spc="3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соответствии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с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установленной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Правительством</a:t>
            </a:r>
            <a:r>
              <a:rPr sz="900" i="1" spc="50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РФ</a:t>
            </a:r>
            <a:r>
              <a:rPr sz="900" i="1" spc="3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квотой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на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образование)</a:t>
            </a:r>
            <a:endParaRPr sz="900" dirty="0">
              <a:latin typeface="Times New Roman"/>
              <a:cs typeface="Times New Roman"/>
            </a:endParaRPr>
          </a:p>
          <a:p>
            <a:pPr marL="7695808">
              <a:spcBef>
                <a:spcPts val="319"/>
              </a:spcBef>
            </a:pPr>
            <a:r>
              <a:rPr sz="801" spc="-10" dirty="0">
                <a:latin typeface="Times New Roman"/>
                <a:cs typeface="Times New Roman"/>
              </a:rPr>
              <a:t>Код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по</a:t>
            </a:r>
            <a:r>
              <a:rPr sz="801" spc="-3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ОКЕИ:</a:t>
            </a:r>
            <a:r>
              <a:rPr sz="801" spc="-20" dirty="0">
                <a:latin typeface="Times New Roman"/>
                <a:cs typeface="Times New Roman"/>
              </a:rPr>
              <a:t> </a:t>
            </a:r>
            <a:r>
              <a:rPr sz="801" spc="-15" dirty="0">
                <a:latin typeface="Times New Roman"/>
                <a:cs typeface="Times New Roman"/>
              </a:rPr>
              <a:t>человек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6" dirty="0">
                <a:latin typeface="Times New Roman"/>
                <a:cs typeface="Times New Roman"/>
              </a:rPr>
              <a:t>792</a:t>
            </a:r>
            <a:endParaRPr sz="801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42402" y="3585463"/>
            <a:ext cx="1340485" cy="134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1">
              <a:spcBef>
                <a:spcPts val="90"/>
              </a:spcBef>
            </a:pPr>
            <a:r>
              <a:rPr sz="801" spc="-15" dirty="0">
                <a:latin typeface="Times New Roman"/>
                <a:cs typeface="Times New Roman"/>
              </a:rPr>
              <a:t>Продолжение</a:t>
            </a:r>
            <a:r>
              <a:rPr sz="801" spc="-3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подраздела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2.1.4</a:t>
            </a:r>
            <a:endParaRPr sz="801">
              <a:latin typeface="Times New Roman"/>
              <a:cs typeface="Times New Roman"/>
            </a:endParaRPr>
          </a:p>
        </p:txBody>
      </p:sp>
      <p:graphicFrame>
        <p:nvGraphicFramePr>
          <p:cNvPr id="6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477743"/>
              </p:ext>
            </p:extLst>
          </p:nvPr>
        </p:nvGraphicFramePr>
        <p:xfrm>
          <a:off x="753160" y="1183259"/>
          <a:ext cx="9187812" cy="22382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1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6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6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8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96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15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433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565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46304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63500" marR="53975" indent="-381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профессии/должности по </a:t>
                      </a:r>
                      <a:r>
                        <a:rPr lang="ru-RU" sz="8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2" tooltip="Приказ Минпросвещения России от 14.07.2023 N 534 (ред. от 25.06.2026) &quot;Об утверждении Перечня профессий рабочих, должностей служащих, по которым осуществляется профессиональное обучение&quot; (Зарегистрировано в Минюсте России 14.08.2023 N 74776) {КонсультантП"/>
                        </a:rPr>
                        <a:t>перечню</a:t>
                      </a: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профессий рабочих, должностей служащих, по которым осуществляется профессиональное обучение, утвержденному приказом </a:t>
                      </a:r>
                      <a:r>
                        <a:rPr lang="ru-RU" sz="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Минпросвещения</a:t>
                      </a: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России от 14 июля 2023 г. N 534</a:t>
                      </a:r>
                      <a:endParaRPr sz="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54610" marR="47625" indent="93980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3025" marR="69850" algn="ctr">
                        <a:lnSpc>
                          <a:spcPts val="910"/>
                        </a:lnSpc>
                        <a:spcBef>
                          <a:spcPts val="58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й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номер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894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7155" marR="88265" indent="635" algn="ctr">
                        <a:lnSpc>
                          <a:spcPct val="95100"/>
                        </a:lnSpc>
                        <a:spcBef>
                          <a:spcPts val="5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Код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(при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наличии)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149225" marR="142875" indent="3175" algn="ctr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</a:p>
                    <a:p>
                      <a:pPr marL="54610" marR="43180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01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. 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ло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да 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30.09.</a:t>
                      </a:r>
                    </a:p>
                    <a:p>
                      <a:pPr marL="76200" marR="66675" algn="ctr">
                        <a:lnSpc>
                          <a:spcPts val="910"/>
                        </a:lnSpc>
                        <a:spcBef>
                          <a:spcPts val="10"/>
                        </a:spcBef>
                      </a:pP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6–</a:t>
                      </a:r>
                    </a:p>
                    <a:p>
                      <a:pPr marL="4445" algn="ctr">
                        <a:lnSpc>
                          <a:spcPts val="89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том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числе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числа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студентов,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обучающихся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(обучавшихся):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1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счет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бюджетных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ассигнований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344170" marR="342900" indent="6985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договорам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об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оказании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платных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услуг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за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счет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средств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567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94945" marR="85725" indent="-104139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бюджета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36525" marR="133350" indent="2540" algn="ctr">
                        <a:lnSpc>
                          <a:spcPct val="951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бюджета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субъекта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Р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ий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й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Федерации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4945" marR="179705" indent="-3175">
                        <a:lnSpc>
                          <a:spcPts val="9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б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64769" algn="ctr">
                        <a:lnSpc>
                          <a:spcPct val="95000"/>
                        </a:lnSpc>
                        <a:spcBef>
                          <a:spcPts val="1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иц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ачи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й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(законных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представителей))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обучающихся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75565" marR="66675" indent="-3810" algn="ctr">
                        <a:lnSpc>
                          <a:spcPts val="91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иных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лиц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52400" marR="80645" indent="-60960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ц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686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333">
                <a:tc>
                  <a:txBody>
                    <a:bodyPr/>
                    <a:lstStyle/>
                    <a:p>
                      <a:pPr marL="66675" marR="313690">
                        <a:lnSpc>
                          <a:spcPct val="95200"/>
                        </a:lnSpc>
                        <a:spcBef>
                          <a:spcPts val="110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Программы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профессиональной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профессиям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рабочих,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должностям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r>
                        <a:rPr sz="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1369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29845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51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профессиям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(должностям):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65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007463"/>
              </p:ext>
            </p:extLst>
          </p:nvPr>
        </p:nvGraphicFramePr>
        <p:xfrm>
          <a:off x="753160" y="3738372"/>
          <a:ext cx="9187178" cy="21131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5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1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5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69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88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24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56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88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73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46303">
                <a:tc rowSpan="3">
                  <a:txBody>
                    <a:bodyPr/>
                    <a:lstStyle/>
                    <a:p>
                      <a:pPr marL="207010" marR="203200" indent="5080" algn="ctr">
                        <a:lnSpc>
                          <a:spcPct val="95100"/>
                        </a:lnSpc>
                        <a:spcBef>
                          <a:spcPts val="76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профессии/должности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перечню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профессий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должностей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которым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осуществляется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 err="1">
                          <a:latin typeface="Times New Roman"/>
                          <a:cs typeface="Times New Roman"/>
                        </a:rPr>
                        <a:t>профессиональное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 err="1" smtClean="0">
                          <a:latin typeface="Times New Roman"/>
                          <a:cs typeface="Times New Roman"/>
                        </a:rPr>
                        <a:t>обучение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1440" marR="84455" indent="93980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9220" marR="103505" algn="ctr">
                        <a:lnSpc>
                          <a:spcPct val="951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й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номер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ts val="9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4130" marR="18415" indent="252729">
                        <a:lnSpc>
                          <a:spcPts val="910"/>
                        </a:lnSpc>
                        <a:spcBef>
                          <a:spcPts val="5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Код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61290">
                        <a:lnSpc>
                          <a:spcPts val="89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наличии)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общей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обученных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46050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женщины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3980" marR="88900" indent="97155">
                        <a:lnSpc>
                          <a:spcPct val="95100"/>
                        </a:lnSpc>
                        <a:spcBef>
                          <a:spcPts val="18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прошли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ускоренное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индивиду-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67005" marR="160655" indent="27305" algn="just">
                        <a:lnSpc>
                          <a:spcPts val="910"/>
                        </a:lnSpc>
                        <a:spcBef>
                          <a:spcPts val="2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альным </a:t>
                      </a:r>
                      <a:r>
                        <a:rPr sz="800" spc="-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планам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935"/>
                        </a:lnSpc>
                        <a:spcBef>
                          <a:spcPts val="590"/>
                        </a:spcBef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лица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85090" marR="77470" algn="ctr">
                        <a:lnSpc>
                          <a:spcPts val="910"/>
                        </a:lnSpc>
                        <a:spcBef>
                          <a:spcPts val="50"/>
                        </a:spcBef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анич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ными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возможнос-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тями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здоровья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49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346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800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14):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42875" marR="139065" algn="ctr">
                        <a:lnSpc>
                          <a:spcPts val="910"/>
                        </a:lnSpc>
                        <a:spcBef>
                          <a:spcPts val="540"/>
                        </a:spcBef>
                      </a:pP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инва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ды 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(кроме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учтенных </a:t>
                      </a:r>
                      <a:r>
                        <a:rPr sz="800" spc="-1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33985" marR="127000" indent="3175" algn="ctr">
                        <a:lnSpc>
                          <a:spcPct val="95100"/>
                        </a:lnSpc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дети-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инвалиды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(кроме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учтенных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16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653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28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49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инвалиды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142875" marR="139065" indent="103505">
                        <a:lnSpc>
                          <a:spcPts val="910"/>
                        </a:lnSpc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дети-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инва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2639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951">
                <a:tc>
                  <a:txBody>
                    <a:bodyPr/>
                    <a:lstStyle/>
                    <a:p>
                      <a:pPr marL="66675" marR="125095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Программы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профессиональной подготовки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профессиям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рабочих,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должностям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R="328930" algn="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51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профессиям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(должностям):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5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44676" y="238379"/>
            <a:ext cx="918717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solidFill>
                  <a:srgbClr val="000000"/>
                </a:solidFill>
                <a:highlight>
                  <a:srgbClr val="FFFF00"/>
                </a:highlight>
                <a:ea typeface="Times New Roman" panose="02020603050405020304" pitchFamily="18" charset="0"/>
              </a:rPr>
              <a:t>Не </a:t>
            </a:r>
            <a:r>
              <a:rPr lang="ru-RU" sz="1100" dirty="0">
                <a:solidFill>
                  <a:srgbClr val="000000"/>
                </a:solidFill>
                <a:highlight>
                  <a:srgbClr val="FFFF00"/>
                </a:highlight>
                <a:ea typeface="Times New Roman" panose="02020603050405020304" pitchFamily="18" charset="0"/>
              </a:rPr>
              <a:t>путать с численностью слушателей, обученных по </a:t>
            </a:r>
            <a:r>
              <a:rPr lang="ru-RU" sz="1100" u="sng" dirty="0">
                <a:solidFill>
                  <a:srgbClr val="000000"/>
                </a:solidFill>
                <a:highlight>
                  <a:srgbClr val="FFFF00"/>
                </a:highlight>
                <a:ea typeface="Times New Roman" panose="02020603050405020304" pitchFamily="18" charset="0"/>
              </a:rPr>
              <a:t>основным</a:t>
            </a:r>
            <a:r>
              <a:rPr lang="ru-RU" sz="1100" dirty="0">
                <a:solidFill>
                  <a:srgbClr val="000000"/>
                </a:solidFill>
                <a:highlight>
                  <a:srgbClr val="FFFF00"/>
                </a:highlight>
                <a:ea typeface="Times New Roman" panose="02020603050405020304" pitchFamily="18" charset="0"/>
              </a:rPr>
              <a:t> образовательным программам профессионального </a:t>
            </a:r>
            <a:r>
              <a:rPr lang="ru-RU" sz="1100" dirty="0" smtClean="0">
                <a:solidFill>
                  <a:srgbClr val="000000"/>
                </a:solidFill>
                <a:highlight>
                  <a:srgbClr val="FFFF00"/>
                </a:highlight>
                <a:ea typeface="Times New Roman" panose="02020603050405020304" pitchFamily="18" charset="0"/>
              </a:rPr>
              <a:t>обучения</a:t>
            </a:r>
            <a:r>
              <a:rPr lang="ru-RU" sz="11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  <a:endParaRPr lang="ru-RU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6870700" y="5000625"/>
            <a:ext cx="2688638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Порядок заполнения </a:t>
            </a:r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</a:rPr>
              <a:t>граф 14 – 18 </a:t>
            </a:r>
            <a:r>
              <a:rPr lang="ru-RU" sz="1050" dirty="0" smtClean="0"/>
              <a:t>такой же как при заполнении подраздела 2.5.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1943" y="862035"/>
            <a:ext cx="8815705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1">
              <a:spcBef>
                <a:spcPts val="105"/>
              </a:spcBef>
            </a:pPr>
            <a:r>
              <a:rPr sz="1000" b="1" spc="6" dirty="0">
                <a:latin typeface="Times New Roman"/>
                <a:cs typeface="Times New Roman"/>
              </a:rPr>
              <a:t>2.1.5.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Распределение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приема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иностранных граждан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лиц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без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гражданства,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в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том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6" dirty="0">
                <a:latin typeface="Times New Roman"/>
                <a:cs typeface="Times New Roman"/>
              </a:rPr>
              <a:t>числе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соотечественников,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проживающих</a:t>
            </a:r>
            <a:r>
              <a:rPr sz="1000" b="1" spc="-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за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рубежом,</a:t>
            </a:r>
            <a:r>
              <a:rPr sz="1000" b="1" spc="1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в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соответствии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с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6329" y="1048218"/>
            <a:ext cx="3268979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1">
              <a:spcBef>
                <a:spcPts val="105"/>
              </a:spcBef>
            </a:pPr>
            <a:r>
              <a:rPr sz="1000" b="1" spc="-6" dirty="0">
                <a:solidFill>
                  <a:srgbClr val="FF0000"/>
                </a:solidFill>
                <a:latin typeface="Times New Roman"/>
                <a:cs typeface="Times New Roman"/>
              </a:rPr>
              <a:t>установленной</a:t>
            </a:r>
            <a:r>
              <a:rPr sz="10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spc="-6" dirty="0">
                <a:solidFill>
                  <a:srgbClr val="FF0000"/>
                </a:solidFill>
                <a:latin typeface="Times New Roman"/>
                <a:cs typeface="Times New Roman"/>
              </a:rPr>
              <a:t>Правительством</a:t>
            </a:r>
            <a:r>
              <a:rPr sz="1000" b="1" spc="2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spc="-6" dirty="0">
                <a:solidFill>
                  <a:srgbClr val="FF0000"/>
                </a:solidFill>
                <a:latin typeface="Times New Roman"/>
                <a:cs typeface="Times New Roman"/>
              </a:rPr>
              <a:t>Российской</a:t>
            </a:r>
            <a:r>
              <a:rPr sz="10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0000"/>
                </a:solidFill>
                <a:latin typeface="Times New Roman"/>
                <a:cs typeface="Times New Roman"/>
              </a:rPr>
              <a:t>Федерации</a:t>
            </a:r>
            <a:endParaRPr sz="1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9643" y="1063967"/>
            <a:ext cx="5448300" cy="153888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86"/>
              </a:lnSpc>
            </a:pPr>
            <a:r>
              <a:rPr sz="1000" b="1" spc="-1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квотой</a:t>
            </a:r>
            <a:r>
              <a:rPr sz="1000" b="1" spc="10" dirty="0" smtClean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на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образование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иностранных граждан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лиц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без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гражданства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в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Российской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Федерации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08771" y="1048218"/>
            <a:ext cx="162560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1">
              <a:spcBef>
                <a:spcPts val="105"/>
              </a:spcBef>
            </a:pPr>
            <a:r>
              <a:rPr sz="1000" b="1" spc="-10" dirty="0">
                <a:latin typeface="Times New Roman"/>
                <a:cs typeface="Times New Roman"/>
              </a:rPr>
              <a:t>п</a:t>
            </a:r>
            <a:r>
              <a:rPr sz="1000" b="1" dirty="0">
                <a:latin typeface="Times New Roman"/>
                <a:cs typeface="Times New Roman"/>
              </a:rPr>
              <a:t>о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79470" y="1157750"/>
            <a:ext cx="3051810" cy="387927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algn="ctr">
              <a:spcBef>
                <a:spcPts val="445"/>
              </a:spcBef>
            </a:pPr>
            <a:r>
              <a:rPr sz="1000" b="1" spc="-6" dirty="0">
                <a:latin typeface="Times New Roman"/>
                <a:cs typeface="Times New Roman"/>
              </a:rPr>
              <a:t>специальностям</a:t>
            </a:r>
            <a:endParaRPr sz="1000" dirty="0">
              <a:latin typeface="Times New Roman"/>
              <a:cs typeface="Times New Roman"/>
            </a:endParaRPr>
          </a:p>
          <a:p>
            <a:pPr algn="ctr">
              <a:spcBef>
                <a:spcPts val="319"/>
              </a:spcBef>
            </a:pPr>
            <a:r>
              <a:rPr sz="900" i="1" spc="-6" dirty="0">
                <a:latin typeface="Times New Roman"/>
                <a:cs typeface="Times New Roman"/>
              </a:rPr>
              <a:t>(за</a:t>
            </a:r>
            <a:r>
              <a:rPr sz="900" i="1" spc="6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счет</a:t>
            </a:r>
            <a:r>
              <a:rPr sz="900" i="1" dirty="0">
                <a:latin typeface="Times New Roman"/>
                <a:cs typeface="Times New Roman"/>
              </a:rPr>
              <a:t> бюджетных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ассигнований </a:t>
            </a:r>
            <a:r>
              <a:rPr sz="900" i="1" dirty="0">
                <a:latin typeface="Times New Roman"/>
                <a:cs typeface="Times New Roman"/>
              </a:rPr>
              <a:t>федерального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бюджета)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24472" y="1578952"/>
            <a:ext cx="1260475" cy="134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1">
              <a:spcBef>
                <a:spcPts val="90"/>
              </a:spcBef>
            </a:pPr>
            <a:r>
              <a:rPr sz="801" spc="-10" dirty="0">
                <a:latin typeface="Times New Roman"/>
                <a:cs typeface="Times New Roman"/>
              </a:rPr>
              <a:t>Код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по</a:t>
            </a:r>
            <a:r>
              <a:rPr sz="801" spc="-3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ОКЕИ:</a:t>
            </a:r>
            <a:r>
              <a:rPr sz="801" spc="-20" dirty="0">
                <a:latin typeface="Times New Roman"/>
                <a:cs typeface="Times New Roman"/>
              </a:rPr>
              <a:t> </a:t>
            </a:r>
            <a:r>
              <a:rPr sz="801" spc="-15" dirty="0">
                <a:latin typeface="Times New Roman"/>
                <a:cs typeface="Times New Roman"/>
              </a:rPr>
              <a:t>человек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6" dirty="0">
                <a:latin typeface="Times New Roman"/>
                <a:cs typeface="Times New Roman"/>
              </a:rPr>
              <a:t>792</a:t>
            </a:r>
            <a:endParaRPr sz="801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619110"/>
              </p:ext>
            </p:extLst>
          </p:nvPr>
        </p:nvGraphicFramePr>
        <p:xfrm>
          <a:off x="469900" y="4238625"/>
          <a:ext cx="8254571" cy="420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06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2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5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7123">
                <a:tc>
                  <a:txBody>
                    <a:bodyPr/>
                    <a:lstStyle/>
                    <a:p>
                      <a:pPr marL="127000">
                        <a:lnSpc>
                          <a:spcPts val="994"/>
                        </a:lnSpc>
                      </a:pPr>
                      <a:r>
                        <a:rPr sz="900" b="1" dirty="0" err="1">
                          <a:latin typeface="Times New Roman"/>
                          <a:cs typeface="Times New Roman"/>
                        </a:rPr>
                        <a:t>Справка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900" b="1" spc="-20" dirty="0" smtClean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900" b="1" dirty="0" smtClean="0">
                          <a:latin typeface="Times New Roman"/>
                          <a:cs typeface="Times New Roman"/>
                        </a:rPr>
                        <a:t>.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5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общего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приема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прием,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осуществленный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IV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квартале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прошлого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года (из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03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подраздела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2.1.5)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(04)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L="27559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764481" y="4543259"/>
            <a:ext cx="461009" cy="6350"/>
          </a:xfrm>
          <a:custGeom>
            <a:avLst/>
            <a:gdLst/>
            <a:ahLst/>
            <a:cxnLst/>
            <a:rect l="l" t="t" r="r" b="b"/>
            <a:pathLst>
              <a:path w="461010" h="6350">
                <a:moveTo>
                  <a:pt x="460552" y="0"/>
                </a:moveTo>
                <a:lnTo>
                  <a:pt x="0" y="0"/>
                </a:lnTo>
                <a:lnTo>
                  <a:pt x="0" y="6095"/>
                </a:lnTo>
                <a:lnTo>
                  <a:pt x="460552" y="6095"/>
                </a:lnTo>
                <a:lnTo>
                  <a:pt x="4605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3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004003"/>
              </p:ext>
            </p:extLst>
          </p:nvPr>
        </p:nvGraphicFramePr>
        <p:xfrm>
          <a:off x="621285" y="1731860"/>
          <a:ext cx="9363707" cy="2347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4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6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6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80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48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67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51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2127">
                <a:tc rowSpan="2">
                  <a:txBody>
                    <a:bodyPr/>
                    <a:lstStyle/>
                    <a:p>
                      <a:pPr marL="161290" marR="162560" algn="ctr">
                        <a:lnSpc>
                          <a:spcPts val="910"/>
                        </a:lnSpc>
                        <a:spcBef>
                          <a:spcPts val="71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специальности,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перечням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профессий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специальностей,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утвержденных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приказами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85090" marR="81915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Минобрнауки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России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29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октября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2013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г.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1199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Минпросвещения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России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17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2022 г.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336</a:t>
                      </a:r>
                    </a:p>
                  </a:txBody>
                  <a:tcPr marL="0" marR="0" marT="901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46050" marR="142240" indent="97155">
                        <a:lnSpc>
                          <a:spcPts val="910"/>
                        </a:lnSpc>
                        <a:spcBef>
                          <a:spcPts val="59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0330" marR="94615" indent="234950">
                        <a:lnSpc>
                          <a:spcPts val="910"/>
                        </a:lnSpc>
                        <a:spcBef>
                          <a:spcPts val="59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Код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специальности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Принято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57200" marR="451484" indent="3048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 гр.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4)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уровень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675" marR="67310" algn="ctr">
                        <a:lnSpc>
                          <a:spcPts val="9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ма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 гр.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4)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женщины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2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01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225" marR="142240" indent="210185">
                        <a:lnSpc>
                          <a:spcPts val="910"/>
                        </a:lnSpc>
                        <a:spcBef>
                          <a:spcPts val="5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6,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59690" algn="ctr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лица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ОВЗ,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инвалиды,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дети-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инвалиды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базовый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углубленный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162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894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подготовки специалистов среднего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звена: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617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892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специальностям: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 базе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31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511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специальностям: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5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127">
                <a:tc>
                  <a:txBody>
                    <a:bodyPr/>
                    <a:lstStyle/>
                    <a:p>
                      <a:pPr marL="66675">
                        <a:lnSpc>
                          <a:spcPts val="935"/>
                        </a:lnSpc>
                        <a:spcBef>
                          <a:spcPts val="65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программам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подготовки специалистов среднего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93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стр.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01,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34315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04168" y="296572"/>
            <a:ext cx="5661532" cy="253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Студентов, обучающихся на программах СПО </a:t>
            </a:r>
            <a:r>
              <a:rPr lang="ru-RU" sz="1050" dirty="0" smtClean="0">
                <a:ea typeface="Times New Roman" panose="02020603050405020304" pitchFamily="18" charset="0"/>
              </a:rPr>
              <a:t>по квоте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, в организациях Самарской области нет.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8372" y="447802"/>
            <a:ext cx="8707755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1">
              <a:spcBef>
                <a:spcPts val="105"/>
              </a:spcBef>
            </a:pPr>
            <a:r>
              <a:rPr sz="1000" b="1" spc="6" dirty="0">
                <a:latin typeface="Times New Roman"/>
                <a:cs typeface="Times New Roman"/>
              </a:rPr>
              <a:t>2.1.6.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Распределение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численности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студентов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из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6" dirty="0">
                <a:latin typeface="Times New Roman"/>
                <a:cs typeface="Times New Roman"/>
              </a:rPr>
              <a:t>числа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иностранных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граждан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лиц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без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гражданства,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в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том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6" dirty="0">
                <a:latin typeface="Times New Roman"/>
                <a:cs typeface="Times New Roman"/>
              </a:rPr>
              <a:t>числе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соотечественников,</a:t>
            </a:r>
            <a:r>
              <a:rPr sz="1000" b="1" spc="13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проживающих</a:t>
            </a:r>
            <a:r>
              <a:rPr sz="1000" b="1" spc="-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за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3028" y="600202"/>
            <a:ext cx="5640070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1">
              <a:spcBef>
                <a:spcPts val="105"/>
              </a:spcBef>
            </a:pPr>
            <a:r>
              <a:rPr sz="1000" b="1" spc="-6" dirty="0">
                <a:latin typeface="Times New Roman"/>
                <a:cs typeface="Times New Roman"/>
              </a:rPr>
              <a:t>рубежом,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обучающихся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в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соответствии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с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solidFill>
                  <a:srgbClr val="FF0000"/>
                </a:solidFill>
                <a:latin typeface="Times New Roman"/>
                <a:cs typeface="Times New Roman"/>
              </a:rPr>
              <a:t>установленной</a:t>
            </a:r>
            <a:r>
              <a:rPr sz="10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spc="-6" dirty="0">
                <a:solidFill>
                  <a:srgbClr val="FF0000"/>
                </a:solidFill>
                <a:latin typeface="Times New Roman"/>
                <a:cs typeface="Times New Roman"/>
              </a:rPr>
              <a:t>Правительством</a:t>
            </a:r>
            <a:r>
              <a:rPr sz="1000" b="1" spc="2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spc="-6" dirty="0">
                <a:solidFill>
                  <a:srgbClr val="FF0000"/>
                </a:solidFill>
                <a:latin typeface="Times New Roman"/>
                <a:cs typeface="Times New Roman"/>
              </a:rPr>
              <a:t>Российской</a:t>
            </a:r>
            <a:r>
              <a:rPr sz="10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0000"/>
                </a:solidFill>
                <a:latin typeface="Times New Roman"/>
                <a:cs typeface="Times New Roman"/>
              </a:rPr>
              <a:t>Федерации</a:t>
            </a:r>
            <a:endParaRPr sz="1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81241" y="615950"/>
            <a:ext cx="3195320" cy="153888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86"/>
              </a:lnSpc>
            </a:pPr>
            <a:r>
              <a:rPr sz="1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квотой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на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образование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иностранных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граждан</a:t>
            </a:r>
            <a:r>
              <a:rPr sz="1000" b="1" dirty="0">
                <a:latin typeface="Times New Roman"/>
                <a:cs typeface="Times New Roman"/>
              </a:rPr>
              <a:t> и</a:t>
            </a:r>
            <a:r>
              <a:rPr sz="1000" b="1" spc="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лиц </a:t>
            </a:r>
            <a:r>
              <a:rPr sz="1000" b="1" spc="-6" dirty="0">
                <a:latin typeface="Times New Roman"/>
                <a:cs typeface="Times New Roman"/>
              </a:rPr>
              <a:t>без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70808" y="768350"/>
            <a:ext cx="2219960" cy="152400"/>
          </a:xfrm>
          <a:custGeom>
            <a:avLst/>
            <a:gdLst/>
            <a:ahLst/>
            <a:cxnLst/>
            <a:rect l="l" t="t" r="r" b="b"/>
            <a:pathLst>
              <a:path w="2219960" h="152400">
                <a:moveTo>
                  <a:pt x="2219579" y="0"/>
                </a:moveTo>
                <a:lnTo>
                  <a:pt x="0" y="0"/>
                </a:lnTo>
                <a:lnTo>
                  <a:pt x="0" y="152400"/>
                </a:lnTo>
                <a:lnTo>
                  <a:pt x="2219579" y="152400"/>
                </a:lnTo>
                <a:lnTo>
                  <a:pt x="221957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158108" y="710155"/>
            <a:ext cx="3982085" cy="387286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algn="ctr">
              <a:spcBef>
                <a:spcPts val="440"/>
              </a:spcBef>
            </a:pPr>
            <a:r>
              <a:rPr sz="1000" b="1" spc="-6" dirty="0">
                <a:latin typeface="Times New Roman"/>
                <a:cs typeface="Times New Roman"/>
              </a:rPr>
              <a:t>гражданства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в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Российской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6" dirty="0">
                <a:latin typeface="Times New Roman"/>
                <a:cs typeface="Times New Roman"/>
              </a:rPr>
              <a:t>Федерации,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по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курсам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специальностям</a:t>
            </a:r>
            <a:endParaRPr sz="1000">
              <a:latin typeface="Times New Roman"/>
              <a:cs typeface="Times New Roman"/>
            </a:endParaRPr>
          </a:p>
          <a:p>
            <a:pPr marL="4445" algn="ctr">
              <a:spcBef>
                <a:spcPts val="315"/>
              </a:spcBef>
            </a:pPr>
            <a:r>
              <a:rPr sz="900" i="1" spc="-6" dirty="0">
                <a:latin typeface="Times New Roman"/>
                <a:cs typeface="Times New Roman"/>
              </a:rPr>
              <a:t>(за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счет</a:t>
            </a:r>
            <a:r>
              <a:rPr sz="900" i="1" dirty="0">
                <a:latin typeface="Times New Roman"/>
                <a:cs typeface="Times New Roman"/>
              </a:rPr>
              <a:t> бюджетных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ассигнований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федерального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бюджета)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18019" y="1130936"/>
            <a:ext cx="1260475" cy="134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1">
              <a:spcBef>
                <a:spcPts val="90"/>
              </a:spcBef>
            </a:pPr>
            <a:r>
              <a:rPr sz="801" spc="-10" dirty="0">
                <a:latin typeface="Times New Roman"/>
                <a:cs typeface="Times New Roman"/>
              </a:rPr>
              <a:t>Код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по</a:t>
            </a:r>
            <a:r>
              <a:rPr sz="801" spc="-3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ОКЕИ:</a:t>
            </a:r>
            <a:r>
              <a:rPr sz="801" spc="-20" dirty="0">
                <a:latin typeface="Times New Roman"/>
                <a:cs typeface="Times New Roman"/>
              </a:rPr>
              <a:t> </a:t>
            </a:r>
            <a:r>
              <a:rPr sz="801" spc="-15" dirty="0">
                <a:latin typeface="Times New Roman"/>
                <a:cs typeface="Times New Roman"/>
              </a:rPr>
              <a:t>человек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6" dirty="0">
                <a:latin typeface="Times New Roman"/>
                <a:cs typeface="Times New Roman"/>
              </a:rPr>
              <a:t>792</a:t>
            </a:r>
            <a:endParaRPr sz="801">
              <a:latin typeface="Times New Roman"/>
              <a:cs typeface="Times New Roman"/>
            </a:endParaRPr>
          </a:p>
        </p:txBody>
      </p:sp>
      <p:graphicFrame>
        <p:nvGraphicFramePr>
          <p:cNvPr id="10" name="object 8"/>
          <p:cNvGraphicFramePr>
            <a:graphicFrameLocks noGrp="1"/>
          </p:cNvGraphicFramePr>
          <p:nvPr/>
        </p:nvGraphicFramePr>
        <p:xfrm>
          <a:off x="466344" y="1283843"/>
          <a:ext cx="9370693" cy="25977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71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9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1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9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3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15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51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9946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1336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91770" marR="188595" algn="ctr">
                        <a:lnSpc>
                          <a:spcPts val="819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специальности,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перечням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профессий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специальностей,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утвержденных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приказами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Минобрнауки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России от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29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октября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2013 г.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1199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Минпросвещения России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17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2022 г.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336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1915" marR="75565" indent="93980">
                        <a:lnSpc>
                          <a:spcPts val="819"/>
                        </a:lnSpc>
                        <a:spcBef>
                          <a:spcPts val="63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03505" marR="92710" indent="-635" algn="ctr">
                        <a:lnSpc>
                          <a:spcPts val="8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Код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циа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ь-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ности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63880" marR="219710" indent="-339090">
                        <a:lnSpc>
                          <a:spcPts val="819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курса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18159" marR="177165" indent="-341630">
                        <a:lnSpc>
                          <a:spcPts val="819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курса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63880" marR="219710" indent="-341630">
                        <a:lnSpc>
                          <a:spcPts val="819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курса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81330" marR="144145" indent="-338455">
                        <a:lnSpc>
                          <a:spcPts val="819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курса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87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 marR="99060" indent="3810" algn="ctr">
                        <a:lnSpc>
                          <a:spcPts val="819"/>
                        </a:lnSpc>
                        <a:spcBef>
                          <a:spcPts val="4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лица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ОВ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дети-инвалиды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 marR="113030" algn="ctr">
                        <a:lnSpc>
                          <a:spcPts val="819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лица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ОВЗ,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73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инвалиды,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дети-инвалиды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 marR="99060" indent="4445" algn="ctr">
                        <a:lnSpc>
                          <a:spcPts val="819"/>
                        </a:lnSpc>
                        <a:spcBef>
                          <a:spcPts val="4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лица с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ОВ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дети-инвалиды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855" marR="106680" algn="ctr">
                        <a:lnSpc>
                          <a:spcPts val="819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лица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ОВЗ,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73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инвалиды,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ts val="8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дети-инвалиды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95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782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48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894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подготовки специалистов среднего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звена: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617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893"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том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специальностям: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 базе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95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512"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специальностям: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128">
                <a:tc>
                  <a:txBody>
                    <a:bodyPr/>
                    <a:lstStyle/>
                    <a:p>
                      <a:pPr marL="36830" marR="112395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программам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специалистов среднего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01,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73355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8956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782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211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972">
                <a:tc>
                  <a:txBody>
                    <a:bodyPr/>
                    <a:lstStyle/>
                    <a:p>
                      <a:pPr marL="36830" marR="3683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Обучаются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второй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год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 данном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курсе,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включая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находящихся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академическом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отпуске: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0617"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01</a:t>
                      </a: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95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1" name="object 9"/>
          <p:cNvGraphicFramePr>
            <a:graphicFrameLocks noGrp="1"/>
          </p:cNvGraphicFramePr>
          <p:nvPr/>
        </p:nvGraphicFramePr>
        <p:xfrm>
          <a:off x="466344" y="4055364"/>
          <a:ext cx="9363070" cy="27809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1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1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78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26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97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62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3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91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27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1183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175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1361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6830" marR="33655" algn="ctr">
                        <a:lnSpc>
                          <a:spcPts val="819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специальности,</a:t>
                      </a:r>
                      <a:r>
                        <a:rPr sz="800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профессии</a:t>
                      </a:r>
                      <a:r>
                        <a:rPr sz="800" spc="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перечням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профессий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специальностей,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утвержденных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приказами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73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Минобрнауки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России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29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октября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2013 г.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№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1199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9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Минпросвещения России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17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2022 г.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336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3025" marR="62230" indent="-5080" algn="ctr">
                        <a:lnSpc>
                          <a:spcPts val="819"/>
                        </a:lnSpc>
                        <a:spcBef>
                          <a:spcPts val="6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5565" marR="73025" indent="3175" algn="ctr">
                        <a:lnSpc>
                          <a:spcPts val="819"/>
                        </a:lnSpc>
                        <a:spcBef>
                          <a:spcPts val="6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Код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специ-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74980" marR="131445" indent="-341630">
                        <a:lnSpc>
                          <a:spcPts val="819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курса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50850" marR="110489" indent="-341630">
                        <a:lnSpc>
                          <a:spcPts val="819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курса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0555" marR="224154" indent="-405765">
                        <a:lnSpc>
                          <a:spcPts val="819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Итого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студентов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всех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курсах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39700" marR="137795" indent="18415">
                        <a:lnSpc>
                          <a:spcPts val="8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 гр.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16)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85090" marR="85090" indent="63500">
                        <a:lnSpc>
                          <a:spcPts val="819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общей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735"/>
                        </a:lnSpc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в (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1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16)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9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женщины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2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70485" algn="ctr">
                        <a:lnSpc>
                          <a:spcPts val="819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лица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ОВЗ,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ts val="73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инвалиды,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2875" marR="144780" indent="5715" algn="ctr">
                        <a:lnSpc>
                          <a:spcPts val="8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дети-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64135" algn="ctr">
                        <a:lnSpc>
                          <a:spcPts val="819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лица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ОВЗ,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73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инвалиды,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42875" marR="139065" algn="ctr">
                        <a:lnSpc>
                          <a:spcPts val="8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дети-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80645" indent="158115">
                        <a:lnSpc>
                          <a:spcPts val="819"/>
                        </a:lnSpc>
                        <a:spcBef>
                          <a:spcPts val="42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5570">
                        <a:lnSpc>
                          <a:spcPts val="73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6,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8,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10,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12,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ts val="890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14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;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19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915" marR="77470" indent="-1905" algn="ctr">
                        <a:lnSpc>
                          <a:spcPts val="819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лица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ОВ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дети-инвалиды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5,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7,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7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9,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11,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13,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базовый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углубленный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108"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ts val="7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8125" algn="r">
                        <a:lnSpc>
                          <a:spcPts val="76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76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ts val="76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718">
                <a:tc>
                  <a:txBody>
                    <a:bodyPr/>
                    <a:lstStyle/>
                    <a:p>
                      <a:pPr marL="36830" marR="182245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подготовки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специалистов среднего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звена: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617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512"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специальностям: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558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 базе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8125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511"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специальностям: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153">
                <a:tc>
                  <a:txBody>
                    <a:bodyPr/>
                    <a:lstStyle/>
                    <a:p>
                      <a:pPr marL="36830" marR="17526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программам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специалистов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01,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635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38125" algn="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023">
                <a:tc>
                  <a:txBody>
                    <a:bodyPr/>
                    <a:lstStyle/>
                    <a:p>
                      <a:pPr marL="36830" marR="26543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Обучаются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второй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год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на данном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курсе,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включая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находящихся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академическом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отпуске: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0617"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812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41300" y="126127"/>
            <a:ext cx="5661532" cy="253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Студентов, обучающихся на программах СПО </a:t>
            </a:r>
            <a:r>
              <a:rPr lang="ru-RU" sz="1050" dirty="0" smtClean="0">
                <a:ea typeface="Times New Roman" panose="02020603050405020304" pitchFamily="18" charset="0"/>
              </a:rPr>
              <a:t>по квоте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, в организациях Самарской области нет.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3548" y="496569"/>
            <a:ext cx="8562340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1">
              <a:spcBef>
                <a:spcPts val="105"/>
              </a:spcBef>
            </a:pPr>
            <a:r>
              <a:rPr sz="1000" b="1" spc="6" dirty="0">
                <a:latin typeface="Times New Roman"/>
                <a:cs typeface="Times New Roman"/>
              </a:rPr>
              <a:t>2.1.7.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Распределение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выпуска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специалистов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среднего</a:t>
            </a:r>
            <a:r>
              <a:rPr sz="1000" b="1" spc="-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звена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из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6" dirty="0">
                <a:latin typeface="Times New Roman"/>
                <a:cs typeface="Times New Roman"/>
              </a:rPr>
              <a:t>числа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иностранных граждан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лиц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без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гражданства,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в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том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6" dirty="0">
                <a:latin typeface="Times New Roman"/>
                <a:cs typeface="Times New Roman"/>
              </a:rPr>
              <a:t>числе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соотечественников,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4740" y="648969"/>
            <a:ext cx="6641465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1">
              <a:spcBef>
                <a:spcPts val="105"/>
              </a:spcBef>
            </a:pPr>
            <a:r>
              <a:rPr sz="1000" b="1" spc="-10" dirty="0">
                <a:latin typeface="Times New Roman"/>
                <a:cs typeface="Times New Roman"/>
              </a:rPr>
              <a:t>проживающих</a:t>
            </a:r>
            <a:r>
              <a:rPr sz="1000" b="1" spc="-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за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рубежом,</a:t>
            </a:r>
            <a:r>
              <a:rPr sz="1000" b="1" spc="4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обучавшихся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в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соответствии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с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установленной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Правительством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Российской</a:t>
            </a:r>
            <a:r>
              <a:rPr sz="1000" b="1" spc="8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Федерации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56982" y="664718"/>
            <a:ext cx="2631440" cy="153888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86"/>
              </a:lnSpc>
            </a:pPr>
            <a:r>
              <a:rPr sz="1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квотой</a:t>
            </a:r>
            <a:r>
              <a:rPr sz="1000" b="1" spc="-6" dirty="0">
                <a:latin typeface="Times New Roman"/>
                <a:cs typeface="Times New Roman"/>
              </a:rPr>
              <a:t> на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образование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иностранных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граждан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62833" y="817119"/>
            <a:ext cx="2783841" cy="152400"/>
          </a:xfrm>
          <a:custGeom>
            <a:avLst/>
            <a:gdLst/>
            <a:ahLst/>
            <a:cxnLst/>
            <a:rect l="l" t="t" r="r" b="b"/>
            <a:pathLst>
              <a:path w="2783840" h="152400">
                <a:moveTo>
                  <a:pt x="2783713" y="0"/>
                </a:moveTo>
                <a:lnTo>
                  <a:pt x="0" y="0"/>
                </a:lnTo>
                <a:lnTo>
                  <a:pt x="0" y="152400"/>
                </a:lnTo>
                <a:lnTo>
                  <a:pt x="2783713" y="152400"/>
                </a:lnTo>
                <a:lnTo>
                  <a:pt x="278371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50133" y="758501"/>
            <a:ext cx="3989070" cy="387927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algn="ctr">
              <a:spcBef>
                <a:spcPts val="445"/>
              </a:spcBef>
            </a:pP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лиц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без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гражданства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в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Российской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6" dirty="0">
                <a:latin typeface="Times New Roman"/>
                <a:cs typeface="Times New Roman"/>
              </a:rPr>
              <a:t>Федерации,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по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специальностям</a:t>
            </a:r>
            <a:endParaRPr sz="1000">
              <a:latin typeface="Times New Roman"/>
              <a:cs typeface="Times New Roman"/>
            </a:endParaRPr>
          </a:p>
          <a:p>
            <a:pPr marL="1905" algn="ctr">
              <a:spcBef>
                <a:spcPts val="319"/>
              </a:spcBef>
            </a:pPr>
            <a:r>
              <a:rPr sz="900" i="1" spc="-6" dirty="0">
                <a:latin typeface="Times New Roman"/>
                <a:cs typeface="Times New Roman"/>
              </a:rPr>
              <a:t>(за</a:t>
            </a:r>
            <a:r>
              <a:rPr sz="900" i="1" spc="6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счет</a:t>
            </a:r>
            <a:r>
              <a:rPr sz="900" i="1" dirty="0">
                <a:latin typeface="Times New Roman"/>
                <a:cs typeface="Times New Roman"/>
              </a:rPr>
              <a:t> бюджетных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ассигнований </a:t>
            </a:r>
            <a:r>
              <a:rPr sz="900" i="1" dirty="0">
                <a:latin typeface="Times New Roman"/>
                <a:cs typeface="Times New Roman"/>
              </a:rPr>
              <a:t>федерального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бюджета)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64907" y="1179703"/>
            <a:ext cx="1260475" cy="134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1">
              <a:spcBef>
                <a:spcPts val="90"/>
              </a:spcBef>
            </a:pPr>
            <a:r>
              <a:rPr sz="801" spc="-10" dirty="0">
                <a:latin typeface="Times New Roman"/>
                <a:cs typeface="Times New Roman"/>
              </a:rPr>
              <a:t>Код</a:t>
            </a:r>
            <a:r>
              <a:rPr sz="801" spc="-20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по</a:t>
            </a:r>
            <a:r>
              <a:rPr sz="801" spc="-3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ОКЕИ:</a:t>
            </a:r>
            <a:r>
              <a:rPr sz="801" spc="-25" dirty="0">
                <a:latin typeface="Times New Roman"/>
                <a:cs typeface="Times New Roman"/>
              </a:rPr>
              <a:t> </a:t>
            </a:r>
            <a:r>
              <a:rPr sz="801" spc="-15" dirty="0">
                <a:latin typeface="Times New Roman"/>
                <a:cs typeface="Times New Roman"/>
              </a:rPr>
              <a:t>человек</a:t>
            </a:r>
            <a:r>
              <a:rPr sz="801" spc="-2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6" dirty="0">
                <a:latin typeface="Times New Roman"/>
                <a:cs typeface="Times New Roman"/>
              </a:rPr>
              <a:t>792</a:t>
            </a:r>
            <a:endParaRPr sz="801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661660" y="4326891"/>
            <a:ext cx="457834" cy="6350"/>
          </a:xfrm>
          <a:custGeom>
            <a:avLst/>
            <a:gdLst/>
            <a:ahLst/>
            <a:cxnLst/>
            <a:rect l="l" t="t" r="r" b="b"/>
            <a:pathLst>
              <a:path w="457835" h="6350">
                <a:moveTo>
                  <a:pt x="457504" y="0"/>
                </a:moveTo>
                <a:lnTo>
                  <a:pt x="0" y="0"/>
                </a:lnTo>
                <a:lnTo>
                  <a:pt x="0" y="6095"/>
                </a:lnTo>
                <a:lnTo>
                  <a:pt x="457504" y="6095"/>
                </a:lnTo>
                <a:lnTo>
                  <a:pt x="4575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329460"/>
              </p:ext>
            </p:extLst>
          </p:nvPr>
        </p:nvGraphicFramePr>
        <p:xfrm>
          <a:off x="469901" y="1332611"/>
          <a:ext cx="9556796" cy="2503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35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0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8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21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75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08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31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63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50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312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8327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91770" marR="191135" indent="1905" algn="ctr">
                        <a:lnSpc>
                          <a:spcPct val="108700"/>
                        </a:lnSpc>
                      </a:pP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специальности, профессии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перечням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профессий</a:t>
                      </a:r>
                      <a:r>
                        <a:rPr sz="7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7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специальностей,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утвержденных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приказами </a:t>
                      </a:r>
                      <a:r>
                        <a:rPr sz="700" spc="-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Минобрнауки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России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от 29 октября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2013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г. №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1199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Минпросвещения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России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17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2022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г.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№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336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51435" marR="51435" indent="85090">
                        <a:lnSpc>
                          <a:spcPct val="108600"/>
                        </a:lnSpc>
                      </a:pPr>
                      <a:r>
                        <a:rPr sz="700" spc="-5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46050" marR="140335" indent="1270" algn="ctr">
                        <a:lnSpc>
                          <a:spcPct val="108600"/>
                        </a:lnSpc>
                        <a:spcBef>
                          <a:spcPts val="459"/>
                        </a:spcBef>
                      </a:pP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Код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специ-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34645" marR="322580" indent="-6350" algn="just">
                        <a:lnSpc>
                          <a:spcPct val="95700"/>
                        </a:lnSpc>
                        <a:spcBef>
                          <a:spcPts val="105"/>
                        </a:spcBef>
                      </a:pPr>
                      <a:r>
                        <a:rPr sz="700" b="1" spc="1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b="1" spc="5" dirty="0">
                          <a:latin typeface="Times New Roman"/>
                          <a:cs typeface="Times New Roman"/>
                        </a:rPr>
                        <a:t>ып</a:t>
                      </a:r>
                      <a:r>
                        <a:rPr sz="700" b="1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700" b="1" dirty="0">
                          <a:latin typeface="Times New Roman"/>
                          <a:cs typeface="Times New Roman"/>
                        </a:rPr>
                        <a:t>ск</a:t>
                      </a:r>
                      <a:r>
                        <a:rPr sz="7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700" b="1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b="1" spc="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700" b="1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b="1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700" b="1" spc="-10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700" b="1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700" b="1" spc="5" dirty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700" b="1" dirty="0">
                          <a:latin typeface="Times New Roman"/>
                          <a:cs typeface="Times New Roman"/>
                        </a:rPr>
                        <a:t>й 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01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ло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го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его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65760" marR="363220" indent="39370">
                        <a:lnSpc>
                          <a:spcPts val="819"/>
                        </a:lnSpc>
                        <a:spcBef>
                          <a:spcPts val="495"/>
                        </a:spcBef>
                      </a:pPr>
                      <a:r>
                        <a:rPr sz="700" spc="-5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том числе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(из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гр. 4)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0960" marR="55244" indent="36195">
                        <a:lnSpc>
                          <a:spcPts val="819"/>
                        </a:lnSpc>
                      </a:pP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его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а  (из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4)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женщины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11809">
                        <a:lnSpc>
                          <a:spcPts val="815"/>
                        </a:lnSpc>
                        <a:spcBef>
                          <a:spcPts val="65"/>
                        </a:spcBef>
                      </a:pPr>
                      <a:r>
                        <a:rPr sz="700" b="1" spc="-5" dirty="0">
                          <a:latin typeface="Times New Roman"/>
                          <a:cs typeface="Times New Roman"/>
                        </a:rPr>
                        <a:t>Выпуск</a:t>
                      </a:r>
                      <a:r>
                        <a:rPr sz="7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spc="-10" dirty="0">
                          <a:latin typeface="Times New Roman"/>
                          <a:cs typeface="Times New Roman"/>
                        </a:rPr>
                        <a:t>ожидаемый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32434" marR="423545" indent="81915">
                        <a:lnSpc>
                          <a:spcPts val="819"/>
                        </a:lnSpc>
                        <a:spcBef>
                          <a:spcPts val="20"/>
                        </a:spcBef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01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его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его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6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830"/>
                        </a:lnSpc>
                        <a:spcBef>
                          <a:spcPts val="65"/>
                        </a:spcBef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лица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1920" marR="110489" algn="ctr">
                        <a:lnSpc>
                          <a:spcPts val="819"/>
                        </a:lnSpc>
                        <a:spcBef>
                          <a:spcPts val="35"/>
                        </a:spcBef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дети-инвалиды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базовый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углубленный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30"/>
                        </a:lnSpc>
                        <a:spcBef>
                          <a:spcPts val="65"/>
                        </a:spcBef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лица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635" marR="120014" algn="ctr">
                        <a:lnSpc>
                          <a:spcPts val="819"/>
                        </a:lnSpc>
                        <a:spcBef>
                          <a:spcPts val="35"/>
                        </a:spcBef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дети-инвалиды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718">
                <a:tc>
                  <a:txBody>
                    <a:bodyPr/>
                    <a:lstStyle/>
                    <a:p>
                      <a:pPr marL="17780" marR="273685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подготовки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специалистов среднего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звена: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617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893"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специальностям: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 базе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6765"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специальностям: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128">
                <a:tc>
                  <a:txBody>
                    <a:bodyPr/>
                    <a:lstStyle/>
                    <a:p>
                      <a:pPr marL="17780" marR="26670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программам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специалистов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01,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02)</a:t>
                      </a: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635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2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198350"/>
              </p:ext>
            </p:extLst>
          </p:nvPr>
        </p:nvGraphicFramePr>
        <p:xfrm>
          <a:off x="469901" y="4061648"/>
          <a:ext cx="7204075" cy="2971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55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9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2021">
                <a:tc>
                  <a:txBody>
                    <a:bodyPr/>
                    <a:lstStyle/>
                    <a:p>
                      <a:pPr marL="127000">
                        <a:lnSpc>
                          <a:spcPts val="865"/>
                        </a:lnSpc>
                      </a:pPr>
                      <a:r>
                        <a:rPr sz="800" b="1" dirty="0" err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b="1" spc="-5" dirty="0" err="1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b="1" spc="-10" dirty="0" err="1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b="1" spc="-15" dirty="0" err="1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b="1" dirty="0" err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b="1" spc="-5" dirty="0" err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b="1" dirty="0" err="1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25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.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128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общего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выпуска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выпуск,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осуществленный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IV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квартале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прошлого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года (из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подраздела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2.1.7)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(04)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58310" y="132681"/>
            <a:ext cx="5661532" cy="253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Студентов, обучающихся на программах СПО </a:t>
            </a:r>
            <a:r>
              <a:rPr lang="ru-RU" sz="1050" dirty="0" smtClean="0">
                <a:ea typeface="Times New Roman" panose="02020603050405020304" pitchFamily="18" charset="0"/>
              </a:rPr>
              <a:t>по квоте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, в организациях Самарской области нет.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333824"/>
              </p:ext>
            </p:extLst>
          </p:nvPr>
        </p:nvGraphicFramePr>
        <p:xfrm>
          <a:off x="527101" y="857353"/>
          <a:ext cx="9569445" cy="48332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00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5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2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33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84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59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33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20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40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5080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19837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105156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50" dirty="0">
                        <a:latin typeface="Times New Roman"/>
                        <a:cs typeface="Times New Roman"/>
                      </a:endParaRPr>
                    </a:p>
                    <a:p>
                      <a:pPr marL="36195" marR="32384" indent="93980">
                        <a:lnSpc>
                          <a:spcPct val="775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755650" marR="60960" indent="-689610">
                        <a:lnSpc>
                          <a:spcPct val="77800"/>
                        </a:lnSpc>
                        <a:spcBef>
                          <a:spcPts val="130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подготовки специалистов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базе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основного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782955" marR="54610" indent="-725805">
                        <a:lnSpc>
                          <a:spcPct val="77800"/>
                        </a:lnSpc>
                        <a:spcBef>
                          <a:spcPts val="130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подготовки специалистов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базе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среднего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9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3500" marR="59055" indent="97155">
                        <a:lnSpc>
                          <a:spcPct val="77500"/>
                        </a:lnSpc>
                        <a:spcBef>
                          <a:spcPts val="78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.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88595">
                        <a:lnSpc>
                          <a:spcPts val="74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4–7)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685165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чаю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3500" marR="55880" indent="635" algn="ctr">
                        <a:lnSpc>
                          <a:spcPct val="77500"/>
                        </a:lnSpc>
                        <a:spcBef>
                          <a:spcPts val="78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. 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9–12)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679450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чаю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9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36525">
                        <a:lnSpc>
                          <a:spcPts val="88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счет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бюджетных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ассигнований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9845" marR="22860" indent="-4445" algn="ctr">
                        <a:lnSpc>
                          <a:spcPct val="95100"/>
                        </a:lnSpc>
                        <a:spcBef>
                          <a:spcPts val="11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об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оказании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платных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ь-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ных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услуг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33985">
                        <a:lnSpc>
                          <a:spcPts val="88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счет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бюджетных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ассигнований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7305" marR="16510" indent="-4445" algn="ctr">
                        <a:lnSpc>
                          <a:spcPct val="95100"/>
                        </a:lnSpc>
                        <a:spcBef>
                          <a:spcPts val="11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об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оказании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платных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ь-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ных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услуг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0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 marR="65405" algn="ctr">
                        <a:lnSpc>
                          <a:spcPts val="910"/>
                        </a:lnSpc>
                        <a:spcBef>
                          <a:spcPts val="5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ь-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ного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бюджета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 marR="33020" indent="2540" algn="ctr">
                        <a:lnSpc>
                          <a:spcPct val="951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бюджета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субъекта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Р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ий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й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Федерации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3980" marR="82550" indent="-3175">
                        <a:lnSpc>
                          <a:spcPts val="9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б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 marR="65405" algn="ctr">
                        <a:lnSpc>
                          <a:spcPts val="910"/>
                        </a:lnSpc>
                        <a:spcBef>
                          <a:spcPts val="5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ь-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ного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бюджета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 marR="29845" indent="2540" algn="ctr">
                        <a:lnSpc>
                          <a:spcPct val="951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бюджета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субъекта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Р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ий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й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Федерации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3980" marR="82550" indent="-3175">
                        <a:lnSpc>
                          <a:spcPts val="9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б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967">
                <a:tc>
                  <a:txBody>
                    <a:bodyPr/>
                    <a:lstStyle/>
                    <a:p>
                      <a:pPr marL="63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ts val="88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ts val="88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1775">
                        <a:lnSpc>
                          <a:spcPts val="88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8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Прибыло студентов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02–05)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5894">
                <a:tc>
                  <a:txBody>
                    <a:bodyPr/>
                    <a:lstStyle/>
                    <a:p>
                      <a:pPr marL="575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822">
                <a:tc>
                  <a:txBody>
                    <a:bodyPr/>
                    <a:lstStyle/>
                    <a:p>
                      <a:pPr marL="142875" marR="511809">
                        <a:lnSpc>
                          <a:spcPts val="910"/>
                        </a:lnSpc>
                        <a:spcBef>
                          <a:spcPts val="9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переведено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других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форм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данной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образовательной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организации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 того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уровня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127">
                <a:tc>
                  <a:txBody>
                    <a:bodyPr/>
                    <a:lstStyle/>
                    <a:p>
                      <a:pPr marL="142875" marR="31115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переведено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других образовательных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организаций с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 того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же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уровня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восстановлены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ранее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отчисленных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прибыло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другим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причинам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Выбыло студентов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07–11,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14–16)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6148">
                <a:tc>
                  <a:txBody>
                    <a:bodyPr/>
                    <a:lstStyle/>
                    <a:p>
                      <a:pPr marL="5759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441">
                <a:tc>
                  <a:txBody>
                    <a:bodyPr/>
                    <a:lstStyle/>
                    <a:p>
                      <a:pPr marL="142875" marR="440055">
                        <a:lnSpc>
                          <a:spcPts val="910"/>
                        </a:lnSpc>
                        <a:spcBef>
                          <a:spcPts val="9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переведено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другие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формы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данной организации на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того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уровня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2128">
                <a:tc>
                  <a:txBody>
                    <a:bodyPr/>
                    <a:lstStyle/>
                    <a:p>
                      <a:pPr marL="142875" marR="10160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переведено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другие образовательные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организации на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программы того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уровня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6557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добровольно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прекратили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отношения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(бросили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учебу)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5894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отчислено: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0617"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86512">
                <a:tc>
                  <a:txBody>
                    <a:bodyPr/>
                    <a:lstStyle/>
                    <a:p>
                      <a:pPr marL="3594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стр.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11):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8133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прошли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итоговую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аттестацию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62509">
                <a:tc>
                  <a:txBody>
                    <a:bodyPr/>
                    <a:lstStyle/>
                    <a:p>
                      <a:pPr marL="481330" marR="205740">
                        <a:lnSpc>
                          <a:spcPts val="910"/>
                        </a:lnSpc>
                        <a:spcBef>
                          <a:spcPts val="1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лица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ограниченными возможностями здоровья,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инвалиды,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дети-инвалиды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виде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меры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дисциплинарного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взыскания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из-за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просрочки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оплаты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выбыло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другим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причинам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62381">
                <a:tc>
                  <a:txBody>
                    <a:bodyPr/>
                    <a:lstStyle/>
                    <a:p>
                      <a:pPr marL="36195" marR="299085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9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9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студентов </a:t>
                      </a:r>
                      <a:r>
                        <a:rPr sz="9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начало</a:t>
                      </a:r>
                      <a:r>
                        <a:rPr sz="9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прошлого</a:t>
                      </a:r>
                      <a:r>
                        <a:rPr sz="900" b="1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9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r>
                        <a:rPr sz="900" b="1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(на</a:t>
                      </a:r>
                      <a:r>
                        <a:rPr sz="9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 </a:t>
                      </a:r>
                      <a:r>
                        <a:rPr sz="900" spc="-1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 err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октября</a:t>
                      </a:r>
                      <a:r>
                        <a:rPr lang="ru-RU" sz="900" spc="-1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2025</a:t>
                      </a:r>
                      <a:r>
                        <a:rPr sz="900" spc="-1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584700" y="4848225"/>
            <a:ext cx="5179210" cy="66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vert="horz" wrap="square" lIns="0" tIns="13971" rIns="0" bIns="0" rtlCol="0">
            <a:spAutoFit/>
          </a:bodyPr>
          <a:lstStyle/>
          <a:p>
            <a:pPr marL="36000" algn="just"/>
            <a:r>
              <a:rPr lang="ru-RU" sz="1050" b="1" dirty="0" smtClean="0"/>
              <a:t>Данные берутся из прошлогоднего отчёта СПО-1 раздел 2.1.2.</a:t>
            </a:r>
            <a:r>
              <a:rPr lang="ru-RU" sz="1050" dirty="0" smtClean="0"/>
              <a:t>. </a:t>
            </a:r>
            <a:br>
              <a:rPr lang="ru-RU" sz="1050" dirty="0" smtClean="0"/>
            </a:br>
            <a:r>
              <a:rPr lang="ru-RU" sz="1050" dirty="0" smtClean="0"/>
              <a:t>Если в период с 01.10.2025 по 30.09.2026 имели </a:t>
            </a:r>
            <a:r>
              <a:rPr lang="ru-RU" sz="1050" dirty="0"/>
              <a:t>место структурные изменения </a:t>
            </a:r>
            <a:r>
              <a:rPr lang="ru-RU" sz="1050" dirty="0" smtClean="0"/>
              <a:t>организации (слияние, присоединение, разделение, выделение), </a:t>
            </a:r>
            <a:r>
              <a:rPr lang="ru-RU" sz="1050" dirty="0"/>
              <a:t>то данные по строке 17 приводятся с учетом этих изменений.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729151" y="287838"/>
            <a:ext cx="8367395" cy="509884"/>
            <a:chOff x="1703958" y="467309"/>
            <a:chExt cx="8367395" cy="509884"/>
          </a:xfrm>
        </p:grpSpPr>
        <p:sp>
          <p:nvSpPr>
            <p:cNvPr id="2" name="object 2"/>
            <p:cNvSpPr txBox="1"/>
            <p:nvPr/>
          </p:nvSpPr>
          <p:spPr>
            <a:xfrm>
              <a:off x="1703958" y="467309"/>
              <a:ext cx="8367395" cy="509884"/>
            </a:xfrm>
            <a:prstGeom prst="rect">
              <a:avLst/>
            </a:prstGeom>
          </p:spPr>
          <p:txBody>
            <a:bodyPr vert="horz" wrap="square" lIns="0" tIns="27306" rIns="0" bIns="0" rtlCol="0">
              <a:spAutoFit/>
            </a:bodyPr>
            <a:lstStyle/>
            <a:p>
              <a:pPr marL="2442287">
                <a:spcBef>
                  <a:spcPts val="216"/>
                </a:spcBef>
              </a:pPr>
              <a:r>
                <a:rPr sz="1100" b="1" dirty="0">
                  <a:latin typeface="Times New Roman"/>
                  <a:cs typeface="Times New Roman"/>
                </a:rPr>
                <a:t>2.2.</a:t>
              </a:r>
              <a:r>
                <a:rPr sz="1100" b="1" spc="6" dirty="0">
                  <a:latin typeface="Times New Roman"/>
                  <a:cs typeface="Times New Roman"/>
                </a:rPr>
                <a:t> Движение</a:t>
              </a:r>
              <a:r>
                <a:rPr sz="1100" b="1" spc="-10" dirty="0">
                  <a:latin typeface="Times New Roman"/>
                  <a:cs typeface="Times New Roman"/>
                </a:rPr>
                <a:t> </a:t>
              </a:r>
              <a:r>
                <a:rPr sz="1100" b="1" dirty="0">
                  <a:latin typeface="Times New Roman"/>
                  <a:cs typeface="Times New Roman"/>
                </a:rPr>
                <a:t>численности</a:t>
              </a:r>
              <a:r>
                <a:rPr sz="1100" b="1" spc="10" dirty="0">
                  <a:latin typeface="Times New Roman"/>
                  <a:cs typeface="Times New Roman"/>
                </a:rPr>
                <a:t> </a:t>
              </a:r>
              <a:r>
                <a:rPr sz="1100" b="1" spc="-6" dirty="0">
                  <a:latin typeface="Times New Roman"/>
                  <a:cs typeface="Times New Roman"/>
                </a:rPr>
                <a:t>студентов</a:t>
              </a:r>
              <a:endParaRPr sz="1100" dirty="0">
                <a:latin typeface="Times New Roman"/>
                <a:cs typeface="Times New Roman"/>
              </a:endParaRPr>
            </a:p>
            <a:p>
              <a:pPr marL="12701">
                <a:spcBef>
                  <a:spcPts val="101"/>
                </a:spcBef>
              </a:pPr>
              <a:r>
                <a:rPr sz="900" i="1" spc="-10" dirty="0">
                  <a:latin typeface="Times New Roman"/>
                  <a:cs typeface="Times New Roman"/>
                </a:rPr>
                <a:t>(без</a:t>
              </a:r>
              <a:r>
                <a:rPr sz="900" i="1" spc="20" dirty="0">
                  <a:latin typeface="Times New Roman"/>
                  <a:cs typeface="Times New Roman"/>
                </a:rPr>
                <a:t> </a:t>
              </a:r>
              <a:r>
                <a:rPr sz="900" i="1" spc="-6" dirty="0">
                  <a:latin typeface="Times New Roman"/>
                  <a:cs typeface="Times New Roman"/>
                </a:rPr>
                <a:t>учета</a:t>
              </a:r>
              <a:r>
                <a:rPr sz="900" i="1" spc="20" dirty="0">
                  <a:latin typeface="Times New Roman"/>
                  <a:cs typeface="Times New Roman"/>
                </a:rPr>
                <a:t> </a:t>
              </a:r>
              <a:r>
                <a:rPr sz="900" i="1" dirty="0">
                  <a:latin typeface="Times New Roman"/>
                  <a:cs typeface="Times New Roman"/>
                </a:rPr>
                <a:t>приема</a:t>
              </a:r>
              <a:r>
                <a:rPr sz="900" i="1" spc="20" dirty="0">
                  <a:latin typeface="Times New Roman"/>
                  <a:cs typeface="Times New Roman"/>
                </a:rPr>
                <a:t> </a:t>
              </a:r>
              <a:r>
                <a:rPr sz="900" i="1" spc="6" dirty="0">
                  <a:latin typeface="Times New Roman"/>
                  <a:cs typeface="Times New Roman"/>
                </a:rPr>
                <a:t>иностранных</a:t>
              </a:r>
              <a:r>
                <a:rPr sz="900" i="1" spc="20" dirty="0">
                  <a:latin typeface="Times New Roman"/>
                  <a:cs typeface="Times New Roman"/>
                </a:rPr>
                <a:t> </a:t>
              </a:r>
              <a:r>
                <a:rPr sz="900" i="1" dirty="0">
                  <a:latin typeface="Times New Roman"/>
                  <a:cs typeface="Times New Roman"/>
                </a:rPr>
                <a:t>граждан</a:t>
              </a:r>
              <a:r>
                <a:rPr sz="900" i="1" spc="25" dirty="0">
                  <a:latin typeface="Times New Roman"/>
                  <a:cs typeface="Times New Roman"/>
                </a:rPr>
                <a:t> </a:t>
              </a:r>
              <a:r>
                <a:rPr sz="900" i="1" spc="6" dirty="0">
                  <a:latin typeface="Times New Roman"/>
                  <a:cs typeface="Times New Roman"/>
                </a:rPr>
                <a:t>и</a:t>
              </a:r>
              <a:r>
                <a:rPr sz="900" i="1" spc="20" dirty="0">
                  <a:latin typeface="Times New Roman"/>
                  <a:cs typeface="Times New Roman"/>
                </a:rPr>
                <a:t> </a:t>
              </a:r>
              <a:r>
                <a:rPr sz="900" i="1" spc="6" dirty="0">
                  <a:latin typeface="Times New Roman"/>
                  <a:cs typeface="Times New Roman"/>
                </a:rPr>
                <a:t>лиц</a:t>
              </a:r>
              <a:r>
                <a:rPr sz="900" i="1" spc="15" dirty="0">
                  <a:latin typeface="Times New Roman"/>
                  <a:cs typeface="Times New Roman"/>
                </a:rPr>
                <a:t> </a:t>
              </a:r>
              <a:r>
                <a:rPr sz="900" i="1" spc="-6" dirty="0">
                  <a:latin typeface="Times New Roman"/>
                  <a:cs typeface="Times New Roman"/>
                </a:rPr>
                <a:t>без</a:t>
              </a:r>
              <a:r>
                <a:rPr sz="900" i="1" spc="25" dirty="0">
                  <a:latin typeface="Times New Roman"/>
                  <a:cs typeface="Times New Roman"/>
                </a:rPr>
                <a:t> </a:t>
              </a:r>
              <a:r>
                <a:rPr sz="900" i="1" dirty="0">
                  <a:latin typeface="Times New Roman"/>
                  <a:cs typeface="Times New Roman"/>
                </a:rPr>
                <a:t>гражданства</a:t>
              </a:r>
              <a:r>
                <a:rPr sz="900" i="1" spc="41" dirty="0">
                  <a:latin typeface="Times New Roman"/>
                  <a:cs typeface="Times New Roman"/>
                </a:rPr>
                <a:t> </a:t>
              </a:r>
              <a:r>
                <a:rPr sz="900" i="1" spc="6" dirty="0">
                  <a:latin typeface="Times New Roman"/>
                  <a:cs typeface="Times New Roman"/>
                </a:rPr>
                <a:t>в</a:t>
              </a:r>
              <a:r>
                <a:rPr sz="900" i="1" spc="29" dirty="0">
                  <a:latin typeface="Times New Roman"/>
                  <a:cs typeface="Times New Roman"/>
                </a:rPr>
                <a:t> </a:t>
              </a:r>
              <a:r>
                <a:rPr sz="900" i="1" dirty="0">
                  <a:latin typeface="Times New Roman"/>
                  <a:cs typeface="Times New Roman"/>
                </a:rPr>
                <a:t>соответствии</a:t>
              </a:r>
              <a:r>
                <a:rPr sz="900" i="1" spc="15" dirty="0">
                  <a:latin typeface="Times New Roman"/>
                  <a:cs typeface="Times New Roman"/>
                </a:rPr>
                <a:t> </a:t>
              </a:r>
              <a:r>
                <a:rPr sz="900" i="1" spc="6" dirty="0">
                  <a:latin typeface="Times New Roman"/>
                  <a:cs typeface="Times New Roman"/>
                </a:rPr>
                <a:t>с</a:t>
              </a:r>
              <a:r>
                <a:rPr sz="900" i="1" spc="25" dirty="0">
                  <a:latin typeface="Times New Roman"/>
                  <a:cs typeface="Times New Roman"/>
                </a:rPr>
                <a:t> </a:t>
              </a:r>
              <a:r>
                <a:rPr sz="900" i="1" spc="6" dirty="0">
                  <a:latin typeface="Times New Roman"/>
                  <a:cs typeface="Times New Roman"/>
                </a:rPr>
                <a:t>установленной</a:t>
              </a:r>
              <a:r>
                <a:rPr sz="900" i="1" spc="20" dirty="0">
                  <a:latin typeface="Times New Roman"/>
                  <a:cs typeface="Times New Roman"/>
                </a:rPr>
                <a:t> </a:t>
              </a:r>
              <a:r>
                <a:rPr sz="900" i="1" dirty="0">
                  <a:latin typeface="Times New Roman"/>
                  <a:cs typeface="Times New Roman"/>
                </a:rPr>
                <a:t>Правительством</a:t>
              </a:r>
              <a:r>
                <a:rPr sz="900" i="1" spc="25" dirty="0">
                  <a:latin typeface="Times New Roman"/>
                  <a:cs typeface="Times New Roman"/>
                </a:rPr>
                <a:t> </a:t>
              </a:r>
              <a:r>
                <a:rPr sz="900" i="1" spc="-10" dirty="0">
                  <a:latin typeface="Times New Roman"/>
                  <a:cs typeface="Times New Roman"/>
                </a:rPr>
                <a:t>РФ</a:t>
              </a:r>
              <a:r>
                <a:rPr sz="900" i="1" spc="35" dirty="0">
                  <a:latin typeface="Times New Roman"/>
                  <a:cs typeface="Times New Roman"/>
                </a:rPr>
                <a:t> </a:t>
              </a:r>
              <a:r>
                <a:rPr sz="900" i="1" spc="6" dirty="0">
                  <a:latin typeface="Times New Roman"/>
                  <a:cs typeface="Times New Roman"/>
                </a:rPr>
                <a:t>квотой</a:t>
              </a:r>
              <a:r>
                <a:rPr sz="900" i="1" spc="20" dirty="0">
                  <a:latin typeface="Times New Roman"/>
                  <a:cs typeface="Times New Roman"/>
                </a:rPr>
                <a:t> </a:t>
              </a:r>
              <a:r>
                <a:rPr sz="900" i="1" spc="6" dirty="0">
                  <a:latin typeface="Times New Roman"/>
                  <a:cs typeface="Times New Roman"/>
                </a:rPr>
                <a:t>на</a:t>
              </a:r>
              <a:r>
                <a:rPr sz="900" i="1" spc="15" dirty="0">
                  <a:latin typeface="Times New Roman"/>
                  <a:cs typeface="Times New Roman"/>
                </a:rPr>
                <a:t> </a:t>
              </a:r>
              <a:r>
                <a:rPr sz="900" i="1" dirty="0">
                  <a:latin typeface="Times New Roman"/>
                  <a:cs typeface="Times New Roman"/>
                </a:rPr>
                <a:t>образование)</a:t>
              </a:r>
              <a:endParaRPr sz="900" dirty="0">
                <a:latin typeface="Times New Roman"/>
                <a:cs typeface="Times New Roman"/>
              </a:endParaRPr>
            </a:p>
            <a:p>
              <a:pPr marL="7119208">
                <a:spcBef>
                  <a:spcPts val="319"/>
                </a:spcBef>
              </a:pPr>
              <a:r>
                <a:rPr sz="801" spc="-10" dirty="0">
                  <a:latin typeface="Times New Roman"/>
                  <a:cs typeface="Times New Roman"/>
                </a:rPr>
                <a:t>Код</a:t>
              </a:r>
              <a:r>
                <a:rPr sz="801" spc="-15" dirty="0">
                  <a:latin typeface="Times New Roman"/>
                  <a:cs typeface="Times New Roman"/>
                </a:rPr>
                <a:t> </a:t>
              </a:r>
              <a:r>
                <a:rPr sz="801" spc="-6" dirty="0">
                  <a:latin typeface="Times New Roman"/>
                  <a:cs typeface="Times New Roman"/>
                </a:rPr>
                <a:t>по</a:t>
              </a:r>
              <a:r>
                <a:rPr sz="801" spc="-35" dirty="0">
                  <a:latin typeface="Times New Roman"/>
                  <a:cs typeface="Times New Roman"/>
                </a:rPr>
                <a:t> </a:t>
              </a:r>
              <a:r>
                <a:rPr sz="801" spc="-10" dirty="0">
                  <a:latin typeface="Times New Roman"/>
                  <a:cs typeface="Times New Roman"/>
                </a:rPr>
                <a:t>ОКЕИ:</a:t>
              </a:r>
              <a:r>
                <a:rPr sz="801" spc="-20" dirty="0">
                  <a:latin typeface="Times New Roman"/>
                  <a:cs typeface="Times New Roman"/>
                </a:rPr>
                <a:t> </a:t>
              </a:r>
              <a:r>
                <a:rPr sz="801" spc="-15" dirty="0">
                  <a:latin typeface="Times New Roman"/>
                  <a:cs typeface="Times New Roman"/>
                </a:rPr>
                <a:t>человек</a:t>
              </a:r>
              <a:r>
                <a:rPr sz="801" spc="-10" dirty="0">
                  <a:latin typeface="Times New Roman"/>
                  <a:cs typeface="Times New Roman"/>
                </a:rPr>
                <a:t> </a:t>
              </a:r>
              <a:r>
                <a:rPr sz="801" spc="-6" dirty="0">
                  <a:latin typeface="Times New Roman"/>
                  <a:cs typeface="Times New Roman"/>
                </a:rPr>
                <a:t>–</a:t>
              </a:r>
              <a:r>
                <a:rPr sz="801" spc="-10" dirty="0">
                  <a:latin typeface="Times New Roman"/>
                  <a:cs typeface="Times New Roman"/>
                </a:rPr>
                <a:t> </a:t>
              </a:r>
              <a:r>
                <a:rPr sz="801" spc="6" dirty="0">
                  <a:latin typeface="Times New Roman"/>
                  <a:cs typeface="Times New Roman"/>
                </a:rPr>
                <a:t>792</a:t>
              </a:r>
              <a:endParaRPr sz="801" dirty="0">
                <a:latin typeface="Times New Roman"/>
                <a:cs typeface="Times New Roman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6565899" y="467309"/>
              <a:ext cx="3251407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900" b="1" dirty="0" smtClean="0">
                  <a:solidFill>
                    <a:srgbClr val="FF0000"/>
                  </a:solidFill>
                  <a:ea typeface="Times New Roman" panose="02020603050405020304" pitchFamily="18" charset="0"/>
                </a:rPr>
                <a:t>(</a:t>
              </a:r>
              <a:r>
                <a:rPr lang="ru-RU" sz="1050" b="1" dirty="0" smtClean="0">
                  <a:solidFill>
                    <a:srgbClr val="FF0000"/>
                  </a:solidFill>
                  <a:ea typeface="Times New Roman" panose="02020603050405020304" pitchFamily="18" charset="0"/>
                </a:rPr>
                <a:t>за </a:t>
              </a:r>
              <a:r>
                <a:rPr lang="ru-RU" sz="1050" b="1" dirty="0">
                  <a:solidFill>
                    <a:srgbClr val="FF0000"/>
                  </a:solidFill>
                  <a:ea typeface="Times New Roman" panose="02020603050405020304" pitchFamily="18" charset="0"/>
                </a:rPr>
                <a:t>период с </a:t>
              </a:r>
              <a:r>
                <a:rPr lang="ru-RU" sz="1050" b="1" dirty="0" smtClean="0">
                  <a:solidFill>
                    <a:srgbClr val="FF0000"/>
                  </a:solidFill>
                  <a:ea typeface="Times New Roman" panose="02020603050405020304" pitchFamily="18" charset="0"/>
                </a:rPr>
                <a:t>01.10.2025 по 30.09.2026</a:t>
              </a:r>
              <a:r>
                <a:rPr lang="ru-RU" sz="900" b="1" dirty="0" smtClean="0">
                  <a:solidFill>
                    <a:srgbClr val="FF0000"/>
                  </a:solidFill>
                  <a:ea typeface="Times New Roman" panose="02020603050405020304" pitchFamily="18" charset="0"/>
                </a:rPr>
                <a:t>) </a:t>
              </a:r>
              <a:endParaRPr lang="ru-RU" sz="900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7" name="Прямая со стрелкой 6"/>
          <p:cNvCxnSpPr/>
          <p:nvPr/>
        </p:nvCxnSpPr>
        <p:spPr>
          <a:xfrm flipH="1">
            <a:off x="3023012" y="2595840"/>
            <a:ext cx="1444236" cy="357982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467248" y="2226508"/>
            <a:ext cx="5894797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1) Перевод с </a:t>
            </a:r>
            <a:r>
              <a:rPr lang="ru-RU" sz="1050" dirty="0" err="1" smtClean="0">
                <a:solidFill>
                  <a:srgbClr val="000000"/>
                </a:solidFill>
                <a:ea typeface="Times New Roman" panose="02020603050405020304" pitchFamily="18" charset="0"/>
              </a:rPr>
              <a:t>внебюджета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на бюджет (и наоборот) учитывается в </a:t>
            </a:r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строках 05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и </a:t>
            </a:r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16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2) Перевод из филиала в головную ОО показывается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по </a:t>
            </a:r>
            <a:r>
              <a:rPr lang="ru-RU" sz="1050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строке 05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«прибыло по другим причинам» </a:t>
            </a:r>
            <a:r>
              <a:rPr lang="ru-RU" sz="1050" u="sng" dirty="0">
                <a:solidFill>
                  <a:srgbClr val="000000"/>
                </a:solidFill>
                <a:ea typeface="Times New Roman" panose="02020603050405020304" pitchFamily="18" charset="0"/>
              </a:rPr>
              <a:t>в отчете головной </a:t>
            </a:r>
            <a:r>
              <a:rPr lang="ru-RU" sz="1050" u="sng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ОО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,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по </a:t>
            </a:r>
            <a:r>
              <a:rPr lang="ru-RU" sz="1050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строке 16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«выбыло по другим причинам» – </a:t>
            </a:r>
            <a:r>
              <a:rPr lang="ru-RU" sz="1050" u="sng" dirty="0">
                <a:solidFill>
                  <a:srgbClr val="000000"/>
                </a:solidFill>
                <a:ea typeface="Times New Roman" panose="02020603050405020304" pitchFamily="18" charset="0"/>
              </a:rPr>
              <a:t>в отчете филиала </a:t>
            </a:r>
            <a:r>
              <a:rPr lang="ru-RU" sz="1050" u="sng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ОО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 Аналогичный принцип действует при переводе из головной ОО в филиал.</a:t>
            </a:r>
            <a:endParaRPr lang="ru-RU" sz="1050" dirty="0">
              <a:ea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3365500" y="2619049"/>
            <a:ext cx="1101748" cy="2762576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3365500" y="5189280"/>
            <a:ext cx="1219201" cy="463431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529810" y="5993766"/>
            <a:ext cx="9566735" cy="800219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ПРОВЕРИТЬ ДВИЖЕНИЕ СТУДЕНТОВ в разрезах по программам (ППССЗ и ППКРС) и источникам финансирования (бюджет/</a:t>
            </a:r>
            <a:r>
              <a:rPr lang="ru-RU" sz="1200" b="1" dirty="0" err="1" smtClean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внебюджет</a:t>
            </a:r>
            <a:r>
              <a:rPr lang="ru-RU" sz="1200" b="1" dirty="0" smtClean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ru-RU" sz="1200" dirty="0" smtClean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>
              <a:spcBef>
                <a:spcPts val="600"/>
              </a:spcBef>
            </a:pP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[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ЧИСЛЕННОСТЬ на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01.10.2025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1200" b="1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(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п.2.2 стр.17)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]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200" dirty="0">
                <a:cs typeface="Arial" panose="020B0604020202020204" pitchFamily="34" charset="0"/>
              </a:rPr>
              <a:t>+ 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[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Приём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(п.2.1.1)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]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200" dirty="0">
                <a:cs typeface="Arial" panose="020B0604020202020204" pitchFamily="34" charset="0"/>
              </a:rPr>
              <a:t>– </a:t>
            </a:r>
            <a:r>
              <a:rPr lang="en-US" sz="12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[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Выпуск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1200" b="1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(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2.1.3)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]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200" dirty="0">
                <a:cs typeface="Arial" panose="020B0604020202020204" pitchFamily="34" charset="0"/>
              </a:rPr>
              <a:t>+ 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[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Прибыло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(п.2.2 ср.01)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]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200" dirty="0">
                <a:cs typeface="Arial" panose="020B0604020202020204" pitchFamily="34" charset="0"/>
              </a:rPr>
              <a:t>– 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[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Выбыло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(п.2.2 стр.06)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]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200" dirty="0" smtClean="0">
                <a:solidFill>
                  <a:srgbClr val="FF0000"/>
                </a:solidFill>
                <a:cs typeface="Arial" panose="020B0604020202020204" pitchFamily="34" charset="0"/>
              </a:rPr>
              <a:t>=</a:t>
            </a:r>
            <a:endParaRPr lang="en-US" sz="1200" dirty="0" smtClean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1200" dirty="0">
                <a:solidFill>
                  <a:srgbClr val="FF0000"/>
                </a:solidFill>
                <a:cs typeface="Arial" panose="020B0604020202020204" pitchFamily="34" charset="0"/>
              </a:rPr>
              <a:t>=</a:t>
            </a:r>
            <a:r>
              <a:rPr lang="ru-RU" sz="1200" dirty="0" smtClean="0">
                <a:cs typeface="Arial" panose="020B0604020202020204" pitchFamily="34" charset="0"/>
              </a:rPr>
              <a:t> 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[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ЧИСЛЕННОСТЬ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на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01.10.2026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(п.2.1.2)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]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9" name="object 4"/>
          <p:cNvSpPr txBox="1"/>
          <p:nvPr/>
        </p:nvSpPr>
        <p:spPr>
          <a:xfrm>
            <a:off x="527101" y="7043061"/>
            <a:ext cx="5953125" cy="152607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 marL="12701">
              <a:spcBef>
                <a:spcPts val="109"/>
              </a:spcBef>
            </a:pPr>
            <a:r>
              <a:rPr sz="900" b="1" spc="6" dirty="0" smtClean="0">
                <a:solidFill>
                  <a:srgbClr val="6F2F9F"/>
                </a:solidFill>
                <a:latin typeface="Times New Roman"/>
                <a:cs typeface="Times New Roman"/>
              </a:rPr>
              <a:t>АНАЛОГИЧН</a:t>
            </a:r>
            <a:r>
              <a:rPr lang="ru-RU" sz="900" b="1" spc="6" dirty="0" smtClean="0">
                <a:solidFill>
                  <a:srgbClr val="6F2F9F"/>
                </a:solidFill>
                <a:latin typeface="Times New Roman"/>
                <a:cs typeface="Times New Roman"/>
              </a:rPr>
              <a:t>О</a:t>
            </a:r>
            <a:r>
              <a:rPr sz="900" b="1" spc="6" dirty="0" smtClean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ТАБЛИЦА</a:t>
            </a:r>
            <a:r>
              <a:rPr sz="900" b="1" spc="6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заполняется</a:t>
            </a:r>
            <a:r>
              <a:rPr sz="900" b="1" spc="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по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программам</a:t>
            </a:r>
            <a:r>
              <a:rPr sz="900" b="1" spc="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подготовки</a:t>
            </a:r>
            <a:r>
              <a:rPr sz="900" b="1" spc="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6" dirty="0">
                <a:solidFill>
                  <a:srgbClr val="6F2F9F"/>
                </a:solidFill>
                <a:latin typeface="Times New Roman"/>
                <a:cs typeface="Times New Roman"/>
              </a:rPr>
              <a:t>квалифицированных</a:t>
            </a:r>
            <a:r>
              <a:rPr sz="900" b="1" spc="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рабочих,</a:t>
            </a:r>
            <a:r>
              <a:rPr sz="900" b="1" spc="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служащих.</a:t>
            </a:r>
            <a:endParaRPr sz="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3958" y="497789"/>
            <a:ext cx="8306434" cy="348173"/>
          </a:xfrm>
          <a:prstGeom prst="rect">
            <a:avLst/>
          </a:prstGeom>
        </p:spPr>
        <p:txBody>
          <a:bodyPr vert="horz" wrap="square" lIns="0" tIns="27306" rIns="0" bIns="0" rtlCol="0">
            <a:spAutoFit/>
          </a:bodyPr>
          <a:lstStyle/>
          <a:p>
            <a:pPr marL="2119061">
              <a:spcBef>
                <a:spcPts val="216"/>
              </a:spcBef>
            </a:pPr>
            <a:r>
              <a:rPr sz="1100" b="1" dirty="0">
                <a:latin typeface="Times New Roman"/>
                <a:cs typeface="Times New Roman"/>
              </a:rPr>
              <a:t>2.3.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Обучение </a:t>
            </a:r>
            <a:r>
              <a:rPr sz="1100" b="1" spc="6" dirty="0">
                <a:latin typeface="Times New Roman"/>
                <a:cs typeface="Times New Roman"/>
              </a:rPr>
              <a:t>по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договорам</a:t>
            </a:r>
            <a:r>
              <a:rPr sz="1100" b="1" dirty="0">
                <a:latin typeface="Times New Roman"/>
                <a:cs typeface="Times New Roman"/>
              </a:rPr>
              <a:t> о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целевом обучении</a:t>
            </a:r>
            <a:endParaRPr sz="1100" dirty="0">
              <a:latin typeface="Times New Roman"/>
              <a:cs typeface="Times New Roman"/>
            </a:endParaRPr>
          </a:p>
          <a:p>
            <a:pPr marL="12701">
              <a:spcBef>
                <a:spcPts val="101"/>
              </a:spcBef>
            </a:pPr>
            <a:r>
              <a:rPr sz="900" i="1" spc="-10" dirty="0">
                <a:latin typeface="Times New Roman"/>
                <a:cs typeface="Times New Roman"/>
              </a:rPr>
              <a:t>(без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учета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приема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иностранных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лиц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без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гражданства</a:t>
            </a:r>
            <a:r>
              <a:rPr sz="900" i="1" spc="4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в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соответствии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с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установленной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Правительством</a:t>
            </a:r>
            <a:r>
              <a:rPr sz="900" i="1" spc="45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РФ</a:t>
            </a:r>
            <a:r>
              <a:rPr sz="900" i="1" spc="3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квотой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на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 err="1">
                <a:latin typeface="Times New Roman"/>
                <a:cs typeface="Times New Roman"/>
              </a:rPr>
              <a:t>образование</a:t>
            </a:r>
            <a:r>
              <a:rPr sz="900" i="1" dirty="0" smtClean="0">
                <a:latin typeface="Times New Roman"/>
                <a:cs typeface="Times New Roman"/>
              </a:rPr>
              <a:t>)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7500" y="6677025"/>
            <a:ext cx="942911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ea typeface="Times New Roman" panose="02020603050405020304" pitchFamily="18" charset="0"/>
              </a:rPr>
              <a:t>Данные строки 01 должны быть равны соответствующим показателям подразделов 2.1.2, </a:t>
            </a:r>
            <a:r>
              <a:rPr lang="ru-RU" sz="12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2.1.3</a:t>
            </a:r>
            <a:r>
              <a:rPr lang="ru-RU" sz="1200" dirty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  <a:endParaRPr lang="ru-RU" sz="1200" dirty="0"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490545"/>
              </p:ext>
            </p:extLst>
          </p:nvPr>
        </p:nvGraphicFramePr>
        <p:xfrm>
          <a:off x="241300" y="880335"/>
          <a:ext cx="10210798" cy="455463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47393">
                  <a:extLst>
                    <a:ext uri="{9D8B030D-6E8A-4147-A177-3AD203B41FA5}">
                      <a16:colId xmlns:a16="http://schemas.microsoft.com/office/drawing/2014/main" val="3618193048"/>
                    </a:ext>
                  </a:extLst>
                </a:gridCol>
                <a:gridCol w="620436">
                  <a:extLst>
                    <a:ext uri="{9D8B030D-6E8A-4147-A177-3AD203B41FA5}">
                      <a16:colId xmlns:a16="http://schemas.microsoft.com/office/drawing/2014/main" val="3623013016"/>
                    </a:ext>
                  </a:extLst>
                </a:gridCol>
                <a:gridCol w="879712">
                  <a:extLst>
                    <a:ext uri="{9D8B030D-6E8A-4147-A177-3AD203B41FA5}">
                      <a16:colId xmlns:a16="http://schemas.microsoft.com/office/drawing/2014/main" val="2619096010"/>
                    </a:ext>
                  </a:extLst>
                </a:gridCol>
                <a:gridCol w="879712">
                  <a:extLst>
                    <a:ext uri="{9D8B030D-6E8A-4147-A177-3AD203B41FA5}">
                      <a16:colId xmlns:a16="http://schemas.microsoft.com/office/drawing/2014/main" val="3314032257"/>
                    </a:ext>
                  </a:extLst>
                </a:gridCol>
                <a:gridCol w="879712">
                  <a:extLst>
                    <a:ext uri="{9D8B030D-6E8A-4147-A177-3AD203B41FA5}">
                      <a16:colId xmlns:a16="http://schemas.microsoft.com/office/drawing/2014/main" val="1130623295"/>
                    </a:ext>
                  </a:extLst>
                </a:gridCol>
                <a:gridCol w="879712">
                  <a:extLst>
                    <a:ext uri="{9D8B030D-6E8A-4147-A177-3AD203B41FA5}">
                      <a16:colId xmlns:a16="http://schemas.microsoft.com/office/drawing/2014/main" val="2763949502"/>
                    </a:ext>
                  </a:extLst>
                </a:gridCol>
                <a:gridCol w="879712">
                  <a:extLst>
                    <a:ext uri="{9D8B030D-6E8A-4147-A177-3AD203B41FA5}">
                      <a16:colId xmlns:a16="http://schemas.microsoft.com/office/drawing/2014/main" val="1609915534"/>
                    </a:ext>
                  </a:extLst>
                </a:gridCol>
                <a:gridCol w="753395">
                  <a:extLst>
                    <a:ext uri="{9D8B030D-6E8A-4147-A177-3AD203B41FA5}">
                      <a16:colId xmlns:a16="http://schemas.microsoft.com/office/drawing/2014/main" val="3642859005"/>
                    </a:ext>
                  </a:extLst>
                </a:gridCol>
                <a:gridCol w="795507">
                  <a:extLst>
                    <a:ext uri="{9D8B030D-6E8A-4147-A177-3AD203B41FA5}">
                      <a16:colId xmlns:a16="http://schemas.microsoft.com/office/drawing/2014/main" val="2832427566"/>
                    </a:ext>
                  </a:extLst>
                </a:gridCol>
                <a:gridCol w="795507">
                  <a:extLst>
                    <a:ext uri="{9D8B030D-6E8A-4147-A177-3AD203B41FA5}">
                      <a16:colId xmlns:a16="http://schemas.microsoft.com/office/drawing/2014/main" val="3877316660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показателей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строки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 подготовки специалистов среднего звена</a:t>
                      </a:r>
                      <a:endParaRPr lang="ru-RU" sz="8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 подготовки квалифицированных рабочих, служащих</a:t>
                      </a:r>
                      <a:endParaRPr lang="ru-RU" sz="8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919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основного общего образования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среднего общего образования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основного общего образования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среднего общего образования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677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студентов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студентов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студентов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студентов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extLst>
                  <a:ext uri="{0D108BD9-81ED-4DB2-BD59-A6C34878D82A}">
                    <a16:rowId xmlns:a16="http://schemas.microsoft.com/office/drawing/2014/main" val="4005814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/>
                </a:tc>
                <a:extLst>
                  <a:ext uri="{0D108BD9-81ED-4DB2-BD59-A6C34878D82A}">
                    <a16:rowId xmlns:a16="http://schemas.microsoft.com/office/drawing/2014/main" val="3426278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Студенты, заключившие договор о целевом обучении </a:t>
                      </a: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всего (сумма стр. 02, 04 - 06; сумма стр. 12 - 15)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39969069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обучающиеся: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11815879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08000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бюджетных ассигнований: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29476900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52000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1718708936"/>
                  </a:ext>
                </a:extLst>
              </a:tr>
              <a:tr h="34802">
                <a:tc>
                  <a:txBody>
                    <a:bodyPr/>
                    <a:lstStyle/>
                    <a:p>
                      <a:pPr marL="53975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в рамках задания государственного плана подготовки кадров со средним профессиональным образованием для организаций оборонно-промышленного комплекса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13802015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52000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бюджета субъекта Российской Федерации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11873991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52000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местного бюджета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25211864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08000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договорам об оказании платных образовательных услуг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3170652052"/>
                  </a:ext>
                </a:extLst>
              </a:tr>
              <a:tr h="287274">
                <a:tc>
                  <a:txBody>
                    <a:bodyPr/>
                    <a:lstStyle/>
                    <a:p>
                      <a:pPr marL="108000">
                        <a:spcAft>
                          <a:spcPts val="0"/>
                        </a:spcAft>
                      </a:pPr>
                      <a:r>
                        <a:rPr lang="ru-RU" sz="850" b="1" dirty="0" smtClean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строки 01 </a:t>
                      </a:r>
                      <a:r>
                        <a:rPr lang="ru-RU" sz="850" b="1" dirty="0" smtClean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студенты </a:t>
                      </a:r>
                      <a:r>
                        <a:rPr lang="ru-RU" sz="85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ограниченными возможностями здоровья</a:t>
                      </a:r>
                      <a:endParaRPr lang="ru-RU" sz="8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2146192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000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них: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679141982"/>
                  </a:ext>
                </a:extLst>
              </a:tr>
              <a:tr h="97142">
                <a:tc>
                  <a:txBody>
                    <a:bodyPr/>
                    <a:lstStyle/>
                    <a:p>
                      <a:pPr marL="324000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инвалиды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21290181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24000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дети-инвалиды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1284791657"/>
                  </a:ext>
                </a:extLst>
              </a:tr>
              <a:tr h="139026">
                <a:tc>
                  <a:txBody>
                    <a:bodyPr/>
                    <a:lstStyle/>
                    <a:p>
                      <a:pPr marL="108000"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инвалиды (кроме учтенных в стр. 08)</a:t>
                      </a:r>
                      <a:endParaRPr lang="ru-RU" sz="8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85522723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108000"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дети-инвалиды (кроме учтенных в стр. 09)</a:t>
                      </a:r>
                      <a:endParaRPr lang="ru-RU" sz="8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2895021543"/>
                  </a:ext>
                </a:extLst>
              </a:tr>
              <a:tr h="1809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строки 01 заключили договор: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35273111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федеральным государственным органом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22762451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органом государственной власти субъекта Российской Федерации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3916684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органом местного самоуправления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18263217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организациями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476355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240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строки 15 с предприятиями-участниками кластера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9" marR="959" marT="959" marB="959" anchor="b"/>
                </a:tc>
                <a:extLst>
                  <a:ext uri="{0D108BD9-81ED-4DB2-BD59-A6C34878D82A}">
                    <a16:rowId xmlns:a16="http://schemas.microsoft.com/office/drawing/2014/main" val="328558327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48595" y="3761098"/>
            <a:ext cx="4876548" cy="421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9525">
              <a:lnSpc>
                <a:spcPct val="107000"/>
              </a:lnSpc>
              <a:spcAft>
                <a:spcPts val="0"/>
              </a:spcAft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заполнения сведений о студентах с ОВЗ, инвалидах 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детях-инвалидах (</a:t>
            </a: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строки 07 – 11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аналогичен порядку заполнения подраздела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2.5 строки 01 - 05.</a:t>
            </a:r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3670300" y="3476625"/>
            <a:ext cx="245717" cy="990600"/>
          </a:xfrm>
          <a:prstGeom prst="rightBrac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3958" y="445973"/>
            <a:ext cx="8171815" cy="509884"/>
          </a:xfrm>
          <a:prstGeom prst="rect">
            <a:avLst/>
          </a:prstGeom>
        </p:spPr>
        <p:txBody>
          <a:bodyPr vert="horz" wrap="square" lIns="0" tIns="27306" rIns="0" bIns="0" rtlCol="0">
            <a:spAutoFit/>
          </a:bodyPr>
          <a:lstStyle/>
          <a:p>
            <a:pPr marL="1320206">
              <a:spcBef>
                <a:spcPts val="216"/>
              </a:spcBef>
            </a:pPr>
            <a:r>
              <a:rPr sz="1100" b="1" dirty="0">
                <a:latin typeface="Times New Roman"/>
                <a:cs typeface="Times New Roman"/>
              </a:rPr>
              <a:t>2.4.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Обучение</a:t>
            </a:r>
            <a:r>
              <a:rPr sz="1100" b="1" spc="6" dirty="0">
                <a:latin typeface="Times New Roman"/>
                <a:cs typeface="Times New Roman"/>
              </a:rPr>
              <a:t> по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договорам</a:t>
            </a:r>
            <a:r>
              <a:rPr sz="1100" b="1" spc="6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об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оказании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платных</a:t>
            </a:r>
            <a:r>
              <a:rPr sz="1100" b="1" spc="-10" dirty="0">
                <a:latin typeface="Times New Roman"/>
                <a:cs typeface="Times New Roman"/>
              </a:rPr>
              <a:t> образовательных </a:t>
            </a:r>
            <a:r>
              <a:rPr sz="1100" b="1" dirty="0">
                <a:latin typeface="Times New Roman"/>
                <a:cs typeface="Times New Roman"/>
              </a:rPr>
              <a:t>услуг</a:t>
            </a:r>
            <a:endParaRPr sz="1100">
              <a:latin typeface="Times New Roman"/>
              <a:cs typeface="Times New Roman"/>
            </a:endParaRPr>
          </a:p>
          <a:p>
            <a:pPr marL="12701">
              <a:spcBef>
                <a:spcPts val="101"/>
              </a:spcBef>
            </a:pPr>
            <a:r>
              <a:rPr sz="900" i="1" spc="-10" dirty="0">
                <a:latin typeface="Times New Roman"/>
                <a:cs typeface="Times New Roman"/>
              </a:rPr>
              <a:t>(без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учета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приема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иностранных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лиц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без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гражданства</a:t>
            </a:r>
            <a:r>
              <a:rPr sz="900" i="1" spc="41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в</a:t>
            </a:r>
            <a:r>
              <a:rPr sz="900" i="1" spc="3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соответствии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с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установленной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Правительством</a:t>
            </a:r>
            <a:r>
              <a:rPr sz="900" i="1" spc="45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РФ</a:t>
            </a:r>
            <a:r>
              <a:rPr sz="900" i="1" spc="3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квотой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на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образование)</a:t>
            </a:r>
            <a:endParaRPr sz="900">
              <a:latin typeface="Times New Roman"/>
              <a:cs typeface="Times New Roman"/>
            </a:endParaRPr>
          </a:p>
          <a:p>
            <a:pPr marL="6924257">
              <a:spcBef>
                <a:spcPts val="319"/>
              </a:spcBef>
            </a:pPr>
            <a:r>
              <a:rPr sz="801" spc="-10" dirty="0">
                <a:latin typeface="Times New Roman"/>
                <a:cs typeface="Times New Roman"/>
              </a:rPr>
              <a:t>Код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по</a:t>
            </a:r>
            <a:r>
              <a:rPr sz="801" spc="-3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ОКЕИ:</a:t>
            </a:r>
            <a:r>
              <a:rPr sz="801" spc="-20" dirty="0">
                <a:latin typeface="Times New Roman"/>
                <a:cs typeface="Times New Roman"/>
              </a:rPr>
              <a:t> </a:t>
            </a:r>
            <a:r>
              <a:rPr sz="801" spc="-15" dirty="0">
                <a:latin typeface="Times New Roman"/>
                <a:cs typeface="Times New Roman"/>
              </a:rPr>
              <a:t>человек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6" dirty="0">
                <a:latin typeface="Times New Roman"/>
                <a:cs typeface="Times New Roman"/>
              </a:rPr>
              <a:t>792</a:t>
            </a:r>
            <a:endParaRPr sz="801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09457" y="3576320"/>
            <a:ext cx="1263650" cy="134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1">
              <a:spcBef>
                <a:spcPts val="90"/>
              </a:spcBef>
            </a:pPr>
            <a:r>
              <a:rPr sz="801" spc="-10" dirty="0">
                <a:latin typeface="Times New Roman"/>
                <a:cs typeface="Times New Roman"/>
              </a:rPr>
              <a:t>П</a:t>
            </a:r>
            <a:r>
              <a:rPr sz="801" spc="-20" dirty="0">
                <a:latin typeface="Times New Roman"/>
                <a:cs typeface="Times New Roman"/>
              </a:rPr>
              <a:t>ро</a:t>
            </a:r>
            <a:r>
              <a:rPr sz="801" spc="-6" dirty="0">
                <a:latin typeface="Times New Roman"/>
                <a:cs typeface="Times New Roman"/>
              </a:rPr>
              <a:t>д</a:t>
            </a:r>
            <a:r>
              <a:rPr sz="801" spc="-20" dirty="0">
                <a:latin typeface="Times New Roman"/>
                <a:cs typeface="Times New Roman"/>
              </a:rPr>
              <a:t>ол</a:t>
            </a:r>
            <a:r>
              <a:rPr sz="801" spc="-10" dirty="0">
                <a:latin typeface="Times New Roman"/>
                <a:cs typeface="Times New Roman"/>
              </a:rPr>
              <a:t>ж</a:t>
            </a:r>
            <a:r>
              <a:rPr sz="801" spc="-25" dirty="0">
                <a:latin typeface="Times New Roman"/>
                <a:cs typeface="Times New Roman"/>
              </a:rPr>
              <a:t>е</a:t>
            </a:r>
            <a:r>
              <a:rPr sz="801" dirty="0">
                <a:latin typeface="Times New Roman"/>
                <a:cs typeface="Times New Roman"/>
              </a:rPr>
              <a:t>ни</a:t>
            </a:r>
            <a:r>
              <a:rPr sz="801" spc="-6" dirty="0">
                <a:latin typeface="Times New Roman"/>
                <a:cs typeface="Times New Roman"/>
              </a:rPr>
              <a:t>е</a:t>
            </a:r>
            <a:r>
              <a:rPr sz="801" spc="-25" dirty="0">
                <a:latin typeface="Times New Roman"/>
                <a:cs typeface="Times New Roman"/>
              </a:rPr>
              <a:t> </a:t>
            </a:r>
            <a:r>
              <a:rPr sz="801" dirty="0">
                <a:latin typeface="Times New Roman"/>
                <a:cs typeface="Times New Roman"/>
              </a:rPr>
              <a:t>п</a:t>
            </a:r>
            <a:r>
              <a:rPr sz="801" spc="-20" dirty="0">
                <a:latin typeface="Times New Roman"/>
                <a:cs typeface="Times New Roman"/>
              </a:rPr>
              <a:t>о</a:t>
            </a:r>
            <a:r>
              <a:rPr sz="801" spc="-6" dirty="0">
                <a:latin typeface="Times New Roman"/>
                <a:cs typeface="Times New Roman"/>
              </a:rPr>
              <a:t>д</a:t>
            </a:r>
            <a:r>
              <a:rPr sz="801" spc="-20" dirty="0">
                <a:latin typeface="Times New Roman"/>
                <a:cs typeface="Times New Roman"/>
              </a:rPr>
              <a:t>р</a:t>
            </a:r>
            <a:r>
              <a:rPr sz="801" dirty="0">
                <a:latin typeface="Times New Roman"/>
                <a:cs typeface="Times New Roman"/>
              </a:rPr>
              <a:t>а</a:t>
            </a:r>
            <a:r>
              <a:rPr sz="801" spc="-6" dirty="0">
                <a:latin typeface="Times New Roman"/>
                <a:cs typeface="Times New Roman"/>
              </a:rPr>
              <a:t>зд</a:t>
            </a:r>
            <a:r>
              <a:rPr sz="801" spc="-25" dirty="0">
                <a:latin typeface="Times New Roman"/>
                <a:cs typeface="Times New Roman"/>
              </a:rPr>
              <a:t>е</a:t>
            </a:r>
            <a:r>
              <a:rPr sz="801" spc="-20" dirty="0">
                <a:latin typeface="Times New Roman"/>
                <a:cs typeface="Times New Roman"/>
              </a:rPr>
              <a:t>л</a:t>
            </a:r>
            <a:r>
              <a:rPr sz="801" spc="-6" dirty="0">
                <a:latin typeface="Times New Roman"/>
                <a:cs typeface="Times New Roman"/>
              </a:rPr>
              <a:t>а </a:t>
            </a:r>
            <a:r>
              <a:rPr sz="801" spc="6" dirty="0">
                <a:latin typeface="Times New Roman"/>
                <a:cs typeface="Times New Roman"/>
              </a:rPr>
              <a:t>2</a:t>
            </a:r>
            <a:r>
              <a:rPr sz="801" spc="-15" dirty="0">
                <a:latin typeface="Times New Roman"/>
                <a:cs typeface="Times New Roman"/>
              </a:rPr>
              <a:t>.</a:t>
            </a:r>
            <a:r>
              <a:rPr sz="801" spc="-6" dirty="0">
                <a:latin typeface="Times New Roman"/>
                <a:cs typeface="Times New Roman"/>
              </a:rPr>
              <a:t>4</a:t>
            </a:r>
            <a:endParaRPr sz="801">
              <a:latin typeface="Times New Roman"/>
              <a:cs typeface="Times New Roman"/>
            </a:endParaRPr>
          </a:p>
        </p:txBody>
      </p:sp>
      <p:graphicFrame>
        <p:nvGraphicFramePr>
          <p:cNvPr id="6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049232"/>
              </p:ext>
            </p:extLst>
          </p:nvPr>
        </p:nvGraphicFramePr>
        <p:xfrm>
          <a:off x="762304" y="972566"/>
          <a:ext cx="9165590" cy="24701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0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9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4668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33144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73025" marR="62230" indent="1270" algn="ctr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подготовки специалистов среднего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5753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58801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1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Принято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1620" marR="187960" indent="-7366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студентов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Выпуск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Принято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9554" marR="190500" indent="-6096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студентов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Выпуск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381">
                <a:tc>
                  <a:txBody>
                    <a:bodyPr/>
                    <a:lstStyle/>
                    <a:p>
                      <a:pPr marL="66675" marR="396875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Студенты,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обучающиеся по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договорам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об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оказании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платных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услуг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02–04;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05,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06)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2446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5894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0208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800" b="1" spc="-4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счет</a:t>
                      </a:r>
                      <a:r>
                        <a:rPr sz="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средств: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441">
                <a:tc>
                  <a:txBody>
                    <a:bodyPr/>
                    <a:lstStyle/>
                    <a:p>
                      <a:pPr marL="283210" marR="680720">
                        <a:lnSpc>
                          <a:spcPts val="910"/>
                        </a:lnSpc>
                        <a:spcBef>
                          <a:spcPts val="9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лиц,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зачисляемых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обучение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(родителей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(законных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представителей)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несовершеннолетних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обучающихся)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684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 err="1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 err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 err="1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 err="1"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800" spc="-20" dirty="0" err="1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dirty="0" err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 err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 err="1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лиц</a:t>
                      </a:r>
                      <a:r>
                        <a:rPr lang="ru-RU" sz="800" spc="5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(кроме указанных в строке 02)</a:t>
                      </a:r>
                      <a:endParaRPr sz="800" spc="5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ц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получают</a:t>
                      </a:r>
                      <a:r>
                        <a:rPr sz="800" b="1" spc="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среднее</a:t>
                      </a:r>
                      <a:r>
                        <a:rPr sz="800" b="1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профессиональное </a:t>
                      </a:r>
                      <a:r>
                        <a:rPr sz="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образование</a:t>
                      </a:r>
                      <a:r>
                        <a:rPr sz="800" b="1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впервые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127">
                <a:tc>
                  <a:txBody>
                    <a:bodyPr/>
                    <a:lstStyle/>
                    <a:p>
                      <a:pPr marL="173355" marR="193675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получают </a:t>
                      </a:r>
                      <a:r>
                        <a:rPr sz="800" b="1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второе </a:t>
                      </a:r>
                      <a:r>
                        <a:rPr sz="800" b="1" spc="-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или последующее среднее профессиональное </a:t>
                      </a:r>
                      <a:r>
                        <a:rPr sz="800" b="1" spc="-18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образование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446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382">
                <a:tc>
                  <a:txBody>
                    <a:bodyPr/>
                    <a:lstStyle/>
                    <a:p>
                      <a:pPr marL="66675" marR="10287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стр.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01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– студенты,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использующие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образовательный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кредит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оплаты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2446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7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813518"/>
              </p:ext>
            </p:extLst>
          </p:nvPr>
        </p:nvGraphicFramePr>
        <p:xfrm>
          <a:off x="762304" y="3729228"/>
          <a:ext cx="9165590" cy="24697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9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46303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1033144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73025" marR="62230" indent="1270" algn="ctr">
                        <a:lnSpc>
                          <a:spcPts val="910"/>
                        </a:lnSpc>
                        <a:spcBef>
                          <a:spcPts val="80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22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5753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59118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3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22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Принято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9554" marR="187960" indent="-6096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студентов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Выпуск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Принято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9554" marR="190500" indent="-6096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студентов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Выпуск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127">
                <a:tc>
                  <a:txBody>
                    <a:bodyPr/>
                    <a:lstStyle/>
                    <a:p>
                      <a:pPr marL="66675" marR="399415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Студенты,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обучающиеся по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договорам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об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оказании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платных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услуг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02–04;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05,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06)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446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085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0398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800" b="1" spc="-4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счет</a:t>
                      </a:r>
                      <a:r>
                        <a:rPr sz="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средств: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441">
                <a:tc>
                  <a:txBody>
                    <a:bodyPr/>
                    <a:lstStyle/>
                    <a:p>
                      <a:pPr marL="283210" marR="680720">
                        <a:lnSpc>
                          <a:spcPts val="910"/>
                        </a:lnSpc>
                        <a:spcBef>
                          <a:spcPts val="9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лиц,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зачисляемых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обучение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(родителей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(законных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представителей)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несовершеннолетних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обучающихся)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 err="1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физических</a:t>
                      </a:r>
                      <a:r>
                        <a:rPr sz="800" spc="5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r>
                        <a:rPr sz="800" spc="5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лиц</a:t>
                      </a:r>
                      <a:r>
                        <a:rPr lang="ru-RU" sz="800" spc="5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(кроме указанных в строке 02)</a:t>
                      </a:r>
                      <a:endParaRPr sz="800" spc="5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ц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6557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получают</a:t>
                      </a:r>
                      <a:r>
                        <a:rPr sz="800" b="1" spc="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среднее</a:t>
                      </a:r>
                      <a:r>
                        <a:rPr sz="800" b="1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профессиональное </a:t>
                      </a:r>
                      <a:r>
                        <a:rPr sz="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образование</a:t>
                      </a:r>
                      <a:r>
                        <a:rPr sz="800" b="1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впервые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128">
                <a:tc>
                  <a:txBody>
                    <a:bodyPr/>
                    <a:lstStyle/>
                    <a:p>
                      <a:pPr marL="173355" marR="194945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получают</a:t>
                      </a:r>
                      <a:r>
                        <a:rPr sz="800" b="1" spc="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второе</a:t>
                      </a:r>
                      <a:r>
                        <a:rPr sz="800" b="1" spc="-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или</a:t>
                      </a:r>
                      <a:r>
                        <a:rPr sz="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последующее</a:t>
                      </a:r>
                      <a:r>
                        <a:rPr sz="800" b="1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среднее профессиональное </a:t>
                      </a:r>
                      <a:r>
                        <a:rPr sz="800" b="1" spc="-18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образование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446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127">
                <a:tc>
                  <a:txBody>
                    <a:bodyPr/>
                    <a:lstStyle/>
                    <a:p>
                      <a:pPr marL="66675" marR="10287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стр.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01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– студенты,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использующие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образовательный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кредит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оплаты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446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76608" y="6483696"/>
            <a:ext cx="916559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ea typeface="Times New Roman" panose="02020603050405020304" pitchFamily="18" charset="0"/>
              </a:rPr>
              <a:t>Данные строки 01 должны быть равны соответствующим показателям подразделов 2.1.1, 2.1.2, </a:t>
            </a:r>
            <a:r>
              <a:rPr lang="ru-RU" sz="12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2.1.3.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84700" y="2540018"/>
            <a:ext cx="47244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Получение среднего профессионального образования по программам подготовки специалистов среднего звена лицами, имеющими среднее профессиональное образование по программам подготовки квалифицированных рабочих, служащих, рассматривается как получение первого среднего профессионального образования.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 стрелкой 8"/>
          <p:cNvCxnSpPr>
            <a:stCxn id="5" idx="1"/>
          </p:cNvCxnSpPr>
          <p:nvPr/>
        </p:nvCxnSpPr>
        <p:spPr>
          <a:xfrm flipH="1" flipV="1">
            <a:off x="3822700" y="2863183"/>
            <a:ext cx="762000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3958" y="445973"/>
            <a:ext cx="8214995" cy="509884"/>
          </a:xfrm>
          <a:prstGeom prst="rect">
            <a:avLst/>
          </a:prstGeom>
        </p:spPr>
        <p:txBody>
          <a:bodyPr vert="horz" wrap="square" lIns="0" tIns="27306" rIns="0" bIns="0" rtlCol="0">
            <a:spAutoFit/>
          </a:bodyPr>
          <a:lstStyle/>
          <a:p>
            <a:pPr marL="1247179">
              <a:spcBef>
                <a:spcPts val="216"/>
              </a:spcBef>
            </a:pPr>
            <a:r>
              <a:rPr sz="1100" b="1" dirty="0">
                <a:latin typeface="Times New Roman"/>
                <a:cs typeface="Times New Roman"/>
              </a:rPr>
              <a:t>2.5.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Обучение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6" dirty="0">
                <a:latin typeface="Times New Roman"/>
                <a:cs typeface="Times New Roman"/>
              </a:rPr>
              <a:t>лиц</a:t>
            </a:r>
            <a:r>
              <a:rPr sz="1100" b="1" spc="29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</a:t>
            </a:r>
            <a:r>
              <a:rPr sz="1100" b="1" spc="6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ограниченными</a:t>
            </a:r>
            <a:r>
              <a:rPr sz="1100" b="1" spc="29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возможностями</a:t>
            </a:r>
            <a:r>
              <a:rPr sz="1100" b="1" spc="29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здоровья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29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инвалидов</a:t>
            </a:r>
            <a:endParaRPr sz="1100" dirty="0">
              <a:latin typeface="Times New Roman"/>
              <a:cs typeface="Times New Roman"/>
            </a:endParaRPr>
          </a:p>
          <a:p>
            <a:pPr marL="12701">
              <a:spcBef>
                <a:spcPts val="101"/>
              </a:spcBef>
            </a:pPr>
            <a:r>
              <a:rPr sz="900" i="1" spc="-10" dirty="0">
                <a:latin typeface="Times New Roman"/>
                <a:cs typeface="Times New Roman"/>
              </a:rPr>
              <a:t>(без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учета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приема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иностранных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лиц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без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гражданства</a:t>
            </a:r>
            <a:r>
              <a:rPr sz="900" i="1" spc="4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в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соответствии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с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установленной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Правительством</a:t>
            </a:r>
            <a:r>
              <a:rPr sz="900" i="1" spc="45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РФ</a:t>
            </a:r>
            <a:r>
              <a:rPr sz="900" i="1" spc="3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квотой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на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образование)</a:t>
            </a:r>
            <a:endParaRPr sz="900" dirty="0">
              <a:latin typeface="Times New Roman"/>
              <a:cs typeface="Times New Roman"/>
            </a:endParaRPr>
          </a:p>
          <a:p>
            <a:pPr marL="6966804">
              <a:spcBef>
                <a:spcPts val="319"/>
              </a:spcBef>
            </a:pPr>
            <a:r>
              <a:rPr sz="801" spc="-10" dirty="0">
                <a:latin typeface="Times New Roman"/>
                <a:cs typeface="Times New Roman"/>
              </a:rPr>
              <a:t>Код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по</a:t>
            </a:r>
            <a:r>
              <a:rPr sz="801" spc="-3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ОКЕИ:</a:t>
            </a:r>
            <a:r>
              <a:rPr sz="801" spc="-20" dirty="0">
                <a:latin typeface="Times New Roman"/>
                <a:cs typeface="Times New Roman"/>
              </a:rPr>
              <a:t> </a:t>
            </a:r>
            <a:r>
              <a:rPr sz="801" spc="-15" dirty="0">
                <a:latin typeface="Times New Roman"/>
                <a:cs typeface="Times New Roman"/>
              </a:rPr>
              <a:t>человек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6" dirty="0">
                <a:latin typeface="Times New Roman"/>
                <a:cs typeface="Times New Roman"/>
              </a:rPr>
              <a:t>792</a:t>
            </a:r>
            <a:endParaRPr sz="801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7101" y="6726124"/>
            <a:ext cx="5953125" cy="152607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 marL="12701">
              <a:spcBef>
                <a:spcPts val="109"/>
              </a:spcBef>
            </a:pPr>
            <a:r>
              <a:rPr sz="900" b="1" spc="6" dirty="0">
                <a:solidFill>
                  <a:srgbClr val="6F2F9F"/>
                </a:solidFill>
                <a:latin typeface="Times New Roman"/>
                <a:cs typeface="Times New Roman"/>
              </a:rPr>
              <a:t>АНАЛОГИЧНАЯ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ТАБЛИЦА</a:t>
            </a:r>
            <a:r>
              <a:rPr sz="900" b="1" spc="6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заполняется</a:t>
            </a:r>
            <a:r>
              <a:rPr sz="900" b="1" spc="4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по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программам</a:t>
            </a:r>
            <a:r>
              <a:rPr sz="900" b="1" spc="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подготовки</a:t>
            </a:r>
            <a:r>
              <a:rPr sz="900" b="1" spc="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6" dirty="0">
                <a:solidFill>
                  <a:srgbClr val="6F2F9F"/>
                </a:solidFill>
                <a:latin typeface="Times New Roman"/>
                <a:cs typeface="Times New Roman"/>
              </a:rPr>
              <a:t>квалифицированных</a:t>
            </a:r>
            <a:r>
              <a:rPr sz="900" b="1" spc="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рабочих,</a:t>
            </a:r>
            <a:r>
              <a:rPr sz="900" b="1" spc="3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служащих.</a:t>
            </a:r>
            <a:endParaRPr sz="900" dirty="0">
              <a:latin typeface="Times New Roman"/>
              <a:cs typeface="Times New Roman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367142"/>
              </p:ext>
            </p:extLst>
          </p:nvPr>
        </p:nvGraphicFramePr>
        <p:xfrm>
          <a:off x="527103" y="972566"/>
          <a:ext cx="9442571" cy="56665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2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3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8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44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57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57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31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57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441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895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311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441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146685">
                <a:tc rowSpan="4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93599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5720" marR="38735" indent="93980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0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подготовки специалистов среднего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3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6242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65786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984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06045">
                        <a:lnSpc>
                          <a:spcPct val="100000"/>
                        </a:lnSpc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Принято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79375" marR="73025" indent="4445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Числен-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ность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ту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27635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Выпуск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06680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Принято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78740" marR="73025" indent="4445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ность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27635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Выпуск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197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3980" marR="86360" indent="60960">
                        <a:lnSpc>
                          <a:spcPts val="910"/>
                        </a:lnSpc>
                        <a:spcBef>
                          <a:spcPts val="78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трудо-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27305" marR="15240" indent="-3175" algn="ctr">
                        <a:lnSpc>
                          <a:spcPct val="951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сиональное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3980" marR="83820" indent="60960">
                        <a:lnSpc>
                          <a:spcPts val="910"/>
                        </a:lnSpc>
                        <a:spcBef>
                          <a:spcPts val="78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трудо-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27305" marR="15240" indent="-3175" algn="ctr">
                        <a:lnSpc>
                          <a:spcPct val="9510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продолжили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сиональное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30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9079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356">
                <a:tc rowSpan="7"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79248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Студенты с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ограниченными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возможностями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здоровья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90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 err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 err="1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 err="1" smtClean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 err="1" smtClean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 (</a:t>
                      </a:r>
                      <a:r>
                        <a:rPr lang="ru-RU" sz="900" b="1" u="sng" spc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и</a:t>
                      </a:r>
                      <a:r>
                        <a:rPr lang="ru-RU" sz="900" b="1" u="sng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з строки 01</a:t>
                      </a:r>
                      <a:r>
                        <a:rPr lang="ru-RU" sz="800" dirty="0" smtClean="0"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36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инвалиды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3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дети-инвалиды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65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Инвалиды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(кроме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учтенных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63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Дети-инвалиды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(кроме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учтенных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03)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82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28067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Всего студентов с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ограниченными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возможностями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здоровья, инвалидов,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детей-инвалидов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01,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04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и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05)</a:t>
                      </a:r>
                    </a:p>
                  </a:txBody>
                  <a:tcPr marL="0" marR="0" marT="17145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127">
                <a:tc rowSpan="6">
                  <a:txBody>
                    <a:bodyPr/>
                    <a:lstStyle/>
                    <a:p>
                      <a:pPr marL="30480" marR="28575">
                        <a:lnSpc>
                          <a:spcPct val="95000"/>
                        </a:lnSpc>
                        <a:spcBef>
                          <a:spcPts val="11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общей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численности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обучаются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адаптированным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10" dirty="0"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b="1" spc="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b="1" spc="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ым 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программам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19685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Студенты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ограниченными возможностями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здоровья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259079" algn="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906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379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инвалиды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63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дети-инвалиды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09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907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63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Инвалиды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(кроме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учтенных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08)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907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63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Дети-инвалиды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(кроме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учтенных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09)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9079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2508">
                <a:tc rowSpan="6">
                  <a:txBody>
                    <a:bodyPr/>
                    <a:lstStyle/>
                    <a:p>
                      <a:pPr marL="30480" marR="71755">
                        <a:lnSpc>
                          <a:spcPct val="95100"/>
                        </a:lnSpc>
                        <a:spcBef>
                          <a:spcPts val="110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них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(из строк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10" dirty="0">
                          <a:latin typeface="Times New Roman"/>
                          <a:cs typeface="Times New Roman"/>
                        </a:rPr>
                        <a:t>07–11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чаю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я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отдельных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группах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обучающихся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ограниченными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возможностями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здоровья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19685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Студенты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ограниченными возможностями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здоровья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33985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R="259079" algn="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894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36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инвалиды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63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дети-инвалиды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907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63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Инвалиды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(кроме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учтенных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13)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9079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655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Дети-инвалиды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(кроме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учтенных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14)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9079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6304">
                <a:tc rowSpan="6">
                  <a:txBody>
                    <a:bodyPr/>
                    <a:lstStyle/>
                    <a:p>
                      <a:pPr marL="66675" marR="218440">
                        <a:lnSpc>
                          <a:spcPts val="910"/>
                        </a:lnSpc>
                        <a:spcBef>
                          <a:spcPts val="40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общей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b="1" spc="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b="1" spc="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06)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894"/>
                        </a:lnSpc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нарушениями: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зрения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63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слуха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63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ви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аппа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19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632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20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4660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другими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нарушениями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463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ру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13398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712031" y="2178405"/>
            <a:ext cx="4876548" cy="7509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9525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cs typeface="Arial" panose="020B0604020202020204" pitchFamily="34" charset="0"/>
              </a:rPr>
              <a:t>В</a:t>
            </a:r>
            <a:r>
              <a:rPr lang="ru-RU" sz="1000" b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 строке 01 </a:t>
            </a:r>
            <a:r>
              <a:rPr lang="ru-RU" sz="1000" dirty="0" smtClean="0">
                <a:cs typeface="Arial" panose="020B0604020202020204" pitchFamily="34" charset="0"/>
              </a:rPr>
              <a:t>учитываются:</a:t>
            </a:r>
            <a:r>
              <a:rPr lang="ru-RU" sz="1000" b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/>
            </a:r>
            <a:br>
              <a:rPr lang="ru-RU" sz="1000" b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</a:br>
            <a:r>
              <a:rPr lang="ru-RU" sz="1000" dirty="0" smtClean="0">
                <a:cs typeface="Arial" panose="020B0604020202020204" pitchFamily="34" charset="0"/>
              </a:rPr>
              <a:t>1) </a:t>
            </a:r>
            <a:r>
              <a:rPr lang="ru-RU" sz="1000" dirty="0">
                <a:cs typeface="Arial" panose="020B0604020202020204" pitchFamily="34" charset="0"/>
              </a:rPr>
              <a:t>Студенты, имеющие только заключение ПМПК о статусе </a:t>
            </a:r>
            <a:r>
              <a:rPr lang="ru-RU" sz="1000" dirty="0" smtClean="0">
                <a:cs typeface="Arial" panose="020B0604020202020204" pitchFamily="34" charset="0"/>
              </a:rPr>
              <a:t>ОВЗ (инвалидности нет);</a:t>
            </a:r>
            <a:endParaRPr lang="ru-RU" sz="1000" dirty="0">
              <a:cs typeface="Arial" panose="020B0604020202020204" pitchFamily="34" charset="0"/>
            </a:endParaRPr>
          </a:p>
          <a:p>
            <a:pPr marL="9525">
              <a:lnSpc>
                <a:spcPct val="107000"/>
              </a:lnSpc>
              <a:spcAft>
                <a:spcPts val="0"/>
              </a:spcAft>
            </a:pPr>
            <a:r>
              <a:rPr lang="ru-RU" sz="1000" dirty="0" smtClean="0">
                <a:cs typeface="Arial" panose="020B0604020202020204" pitchFamily="34" charset="0"/>
              </a:rPr>
              <a:t>2) </a:t>
            </a:r>
            <a:r>
              <a:rPr lang="ru-RU" sz="1000" dirty="0">
                <a:cs typeface="Arial" panose="020B0604020202020204" pitchFamily="34" charset="0"/>
              </a:rPr>
              <a:t>Студенты, имеющие одновременно и заключение ПМПК о статусе ОВЗ, и справку МСЭ об установлении </a:t>
            </a:r>
            <a:r>
              <a:rPr lang="ru-RU" sz="1000" dirty="0" smtClean="0">
                <a:cs typeface="Arial" panose="020B0604020202020204" pitchFamily="34" charset="0"/>
              </a:rPr>
              <a:t>инвалидности.</a:t>
            </a:r>
          </a:p>
        </p:txBody>
      </p:sp>
      <p:cxnSp>
        <p:nvCxnSpPr>
          <p:cNvPr id="19" name="Прямая со стрелкой 18"/>
          <p:cNvCxnSpPr>
            <a:stCxn id="3" idx="1"/>
          </p:cNvCxnSpPr>
          <p:nvPr/>
        </p:nvCxnSpPr>
        <p:spPr>
          <a:xfrm flipH="1" flipV="1">
            <a:off x="3873831" y="2471563"/>
            <a:ext cx="838200" cy="8233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4712031" y="3108126"/>
            <a:ext cx="4749469" cy="421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9525">
              <a:lnSpc>
                <a:spcPct val="107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Строка 04</a:t>
            </a:r>
            <a:r>
              <a:rPr lang="ru-RU" sz="1000" b="1" dirty="0" smtClean="0">
                <a:cs typeface="Arial" panose="020B0604020202020204" pitchFamily="34" charset="0"/>
              </a:rPr>
              <a:t>: студенты в возрасте 18 лет и </a:t>
            </a:r>
            <a:r>
              <a:rPr lang="ru-RU" sz="1000" b="1" dirty="0">
                <a:cs typeface="Arial" panose="020B0604020202020204" pitchFamily="34" charset="0"/>
              </a:rPr>
              <a:t>старше (</a:t>
            </a:r>
            <a:r>
              <a:rPr lang="ru-RU" sz="1000" b="1" dirty="0">
                <a:solidFill>
                  <a:srgbClr val="FF0000"/>
                </a:solidFill>
                <a:cs typeface="Arial" panose="020B0604020202020204" pitchFamily="34" charset="0"/>
              </a:rPr>
              <a:t>на 01.10.2026</a:t>
            </a:r>
            <a:r>
              <a:rPr lang="ru-RU" sz="1000" b="1" dirty="0">
                <a:cs typeface="Arial" panose="020B0604020202020204" pitchFamily="34" charset="0"/>
              </a:rPr>
              <a:t>)</a:t>
            </a:r>
            <a:r>
              <a:rPr lang="ru-RU" sz="1000" dirty="0" smtClean="0">
                <a:cs typeface="Arial" panose="020B0604020202020204" pitchFamily="34" charset="0"/>
              </a:rPr>
              <a:t>, имеющие инвалидность, но НЕ имеющие заключение </a:t>
            </a:r>
            <a:r>
              <a:rPr lang="ru-RU" sz="1000" dirty="0">
                <a:cs typeface="Arial" panose="020B0604020202020204" pitchFamily="34" charset="0"/>
              </a:rPr>
              <a:t>ПМПК о статусе </a:t>
            </a:r>
            <a:r>
              <a:rPr lang="ru-RU" sz="1000" dirty="0" smtClean="0">
                <a:cs typeface="Arial" panose="020B0604020202020204" pitchFamily="34" charset="0"/>
              </a:rPr>
              <a:t>ОВЗ.</a:t>
            </a:r>
            <a:endParaRPr lang="ru-RU" sz="1000" dirty="0">
              <a:cs typeface="Arial" panose="020B0604020202020204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 flipV="1">
            <a:off x="3890399" y="3145241"/>
            <a:ext cx="821632" cy="384539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712031" y="3789186"/>
            <a:ext cx="4749469" cy="421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9525">
              <a:lnSpc>
                <a:spcPct val="107000"/>
              </a:lnSpc>
              <a:spcAft>
                <a:spcPts val="0"/>
              </a:spcAft>
            </a:pPr>
            <a:r>
              <a:rPr lang="ru-RU" sz="1000" b="1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Строка </a:t>
            </a:r>
            <a:r>
              <a:rPr lang="ru-RU" sz="1000" b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05</a:t>
            </a:r>
            <a:r>
              <a:rPr lang="ru-RU" sz="1000" b="1" dirty="0" smtClean="0">
                <a:cs typeface="Arial" panose="020B0604020202020204" pitchFamily="34" charset="0"/>
              </a:rPr>
              <a:t>: студенты в возрасте до 18 лет (</a:t>
            </a:r>
            <a:r>
              <a:rPr lang="ru-RU" sz="1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на 01.10.2026</a:t>
            </a:r>
            <a:r>
              <a:rPr lang="ru-RU" sz="1000" b="1" dirty="0" smtClean="0">
                <a:cs typeface="Arial" panose="020B0604020202020204" pitchFamily="34" charset="0"/>
              </a:rPr>
              <a:t>)</a:t>
            </a:r>
            <a:r>
              <a:rPr lang="ru-RU" sz="1000" dirty="0" smtClean="0">
                <a:cs typeface="Arial" panose="020B0604020202020204" pitchFamily="34" charset="0"/>
              </a:rPr>
              <a:t>, имеющие инвалидность, но НЕ имеющие заключение </a:t>
            </a:r>
            <a:r>
              <a:rPr lang="ru-RU" sz="1000" dirty="0">
                <a:cs typeface="Arial" panose="020B0604020202020204" pitchFamily="34" charset="0"/>
              </a:rPr>
              <a:t>ПМПК о статусе </a:t>
            </a:r>
            <a:r>
              <a:rPr lang="ru-RU" sz="1000" dirty="0" smtClean="0">
                <a:cs typeface="Arial" panose="020B0604020202020204" pitchFamily="34" charset="0"/>
              </a:rPr>
              <a:t>ОВЗ.</a:t>
            </a:r>
            <a:endParaRPr lang="ru-RU" sz="1000" dirty="0">
              <a:cs typeface="Arial" panose="020B0604020202020204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H="1" flipV="1">
            <a:off x="3890399" y="3324980"/>
            <a:ext cx="821632" cy="455852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356981" y="2741090"/>
            <a:ext cx="1052563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лет и старше</a:t>
            </a:r>
            <a:endParaRPr lang="ru-RU" sz="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74098" y="2865521"/>
            <a:ext cx="776237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18 лет</a:t>
            </a:r>
            <a:endParaRPr lang="ru-RU" sz="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279900" y="1419225"/>
            <a:ext cx="6096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365278" y="575591"/>
            <a:ext cx="11192008" cy="1812970"/>
            <a:chOff x="345903" y="258481"/>
            <a:chExt cx="11115808" cy="1812970"/>
          </a:xfrm>
        </p:grpSpPr>
        <p:sp>
          <p:nvSpPr>
            <p:cNvPr id="4" name="TextBox 3"/>
            <p:cNvSpPr txBox="1"/>
            <p:nvPr/>
          </p:nvSpPr>
          <p:spPr>
            <a:xfrm>
              <a:off x="3134997" y="987202"/>
              <a:ext cx="7243603" cy="246221"/>
            </a:xfrm>
            <a:prstGeom prst="rect">
              <a:avLst/>
            </a:prstGeom>
            <a:noFill/>
            <a:ln w="25400">
              <a:solidFill>
                <a:schemeClr val="accent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Дети-инвалиды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- лица в возрасте до 18 лет, которым установлена категория «ребенок-инвалид».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122369" y="1303627"/>
              <a:ext cx="7238698" cy="507831"/>
            </a:xfrm>
            <a:prstGeom prst="rect">
              <a:avLst/>
            </a:prstGeom>
            <a:noFill/>
            <a:ln w="25400">
              <a:solidFill>
                <a:schemeClr val="accent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ru-RU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Инвалиды с </a:t>
              </a:r>
              <a:r>
                <a:rPr lang="ru-RU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детства 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ru-RU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лица в возрасте 18 лет и старше,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которым в возрасте до 18 лет была установлена категория «ребенок-инвалид», а после достижения ими 18 лет в результате переосвидетельствования была установлена одна из групп инвалидности (1, 2, 3). </a:t>
              </a:r>
              <a:r>
                <a:rPr lang="ru-RU" sz="1000" u="sng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Указывается </a:t>
              </a:r>
              <a:r>
                <a:rPr lang="ru-RU" sz="1000" u="sng" dirty="0">
                  <a:latin typeface="Arial" panose="020B0604020202020204" pitchFamily="34" charset="0"/>
                  <a:cs typeface="Arial" panose="020B0604020202020204" pitchFamily="34" charset="0"/>
                </a:rPr>
                <a:t>в справке об установлении инвалидности как «причина инвалидности»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134997" y="258481"/>
              <a:ext cx="7238699" cy="646331"/>
            </a:xfrm>
            <a:prstGeom prst="rect">
              <a:avLst/>
            </a:prstGeom>
            <a:noFill/>
            <a:ln w="25400">
              <a:solidFill>
                <a:schemeClr val="accent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ru-RU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Инвалидность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подтверждается справкой об установлении инвалидности, выданной </a:t>
              </a:r>
              <a:r>
                <a:rPr lang="ru-RU" sz="1000" u="sng" dirty="0">
                  <a:latin typeface="Arial" panose="020B0604020202020204" pitchFamily="34" charset="0"/>
                  <a:cs typeface="Arial" panose="020B0604020202020204" pitchFamily="34" charset="0"/>
                </a:rPr>
                <a:t>медико-социальной экспертизой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(МСЭ), при этом:</a:t>
              </a:r>
            </a:p>
            <a:p>
              <a:pPr algn="just">
                <a:lnSpc>
                  <a:spcPct val="90000"/>
                </a:lnSpc>
              </a:pP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- лицам в возрасте до 18 лет - устанавливается категория «ребенок-инвалид»;</a:t>
              </a:r>
            </a:p>
            <a:p>
              <a:pPr algn="just">
                <a:lnSpc>
                  <a:spcPct val="90000"/>
                </a:lnSpc>
              </a:pP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- лицам в возрасте </a:t>
              </a:r>
              <a:r>
                <a:rPr lang="ru-RU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18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лет и старше – устанавливается группа инвалидности (1, 2, 3).</a:t>
              </a:r>
              <a:endParaRPr lang="ru-RU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45903" y="1794452"/>
              <a:ext cx="11115808" cy="276999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!!! Лицо с ОВЗ может одновременно иметь инвалидность.</a:t>
              </a:r>
              <a:endPara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45903" y="258481"/>
              <a:ext cx="2682196" cy="1477328"/>
            </a:xfrm>
            <a:prstGeom prst="rect">
              <a:avLst/>
            </a:prstGeom>
            <a:noFill/>
            <a:ln w="25400">
              <a:solidFill>
                <a:schemeClr val="accent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Ограниченные возможности здоровья (ОВЗ)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подтверждаются заключением, выданным </a:t>
              </a:r>
              <a:r>
                <a:rPr lang="ru-RU" sz="1000" u="sng" dirty="0">
                  <a:latin typeface="Arial" panose="020B0604020202020204" pitchFamily="34" charset="0"/>
                  <a:cs typeface="Arial" panose="020B0604020202020204" pitchFamily="34" charset="0"/>
                </a:rPr>
                <a:t>психолого-медико-педагогической комиссией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(ПМПК).</a:t>
              </a:r>
            </a:p>
            <a:p>
              <a:pPr algn="just">
                <a:lnSpc>
                  <a:spcPct val="90000"/>
                </a:lnSpc>
              </a:pP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Обучающийся с ОВЗ определяется как физическое лицо, имеющее недостатки в физическом и(или) психологическом развитии, препятствующие получению образования без создания специальных условий.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90294" y="2818785"/>
            <a:ext cx="10053611" cy="261610"/>
          </a:xfrm>
          <a:prstGeom prst="rect">
            <a:avLst/>
          </a:prstGeom>
          <a:noFill/>
          <a:ln w="254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Заполнение </a:t>
            </a: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подраздела </a:t>
            </a:r>
            <a:r>
              <a:rPr lang="ru-RU" sz="11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 </a:t>
            </a:r>
            <a:r>
              <a:rPr lang="ru-RU" sz="11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(Обучение лиц с </a:t>
            </a:r>
            <a:r>
              <a:rPr lang="ru-RU" sz="11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ОВЗ </a:t>
            </a:r>
            <a:r>
              <a:rPr lang="ru-RU" sz="11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инвалидов</a:t>
            </a:r>
            <a:r>
              <a:rPr lang="ru-RU" sz="11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84715"/>
              </p:ext>
            </p:extLst>
          </p:nvPr>
        </p:nvGraphicFramePr>
        <p:xfrm>
          <a:off x="391002" y="3123076"/>
          <a:ext cx="10034588" cy="2083487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3313228">
                  <a:extLst>
                    <a:ext uri="{9D8B030D-6E8A-4147-A177-3AD203B41FA5}">
                      <a16:colId xmlns:a16="http://schemas.microsoft.com/office/drawing/2014/main" val="323964903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4101745807"/>
                    </a:ext>
                  </a:extLst>
                </a:gridCol>
                <a:gridCol w="6264160">
                  <a:extLst>
                    <a:ext uri="{9D8B030D-6E8A-4147-A177-3AD203B41FA5}">
                      <a16:colId xmlns:a16="http://schemas.microsoft.com/office/drawing/2014/main" val="1365328464"/>
                    </a:ext>
                  </a:extLst>
                </a:gridCol>
              </a:tblGrid>
              <a:tr h="648387">
                <a:tc>
                  <a:txBody>
                    <a:bodyPr/>
                    <a:lstStyle/>
                    <a:p>
                      <a:pPr marL="95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Студенты с ограниченными возможностями здоровья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35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  <a:endParaRPr lang="ru-RU" sz="11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Студенты, имеющие только заключение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ПМПК о статусе ОВЗ;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5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Студенты, имеющие одновременно и заключение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ПМПК о статусе ОВЗ,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справку МСЭ об установлении инвалидности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/>
                </a:tc>
                <a:extLst>
                  <a:ext uri="{0D108BD9-81ED-4DB2-BD59-A6C34878D82A}">
                    <a16:rowId xmlns:a16="http://schemas.microsoft.com/office/drawing/2014/main" val="584462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60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них:</a:t>
                      </a:r>
                      <a:b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инвалиды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35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  <a:endParaRPr lang="ru-RU" sz="11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Студенты в возрасте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 и старше, имеющие одновременно и заключение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ПМПК о статусе ОВЗ,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справку МСЭ об установлении инвалидности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/>
                </a:tc>
                <a:extLst>
                  <a:ext uri="{0D108BD9-81ED-4DB2-BD59-A6C34878D82A}">
                    <a16:rowId xmlns:a16="http://schemas.microsoft.com/office/drawing/2014/main" val="3322393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60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дети-инвалиды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35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</a:t>
                      </a:r>
                      <a:endParaRPr lang="ru-RU" sz="11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Студенты в возрасте до 18 лет, имеющие одновременно и заключение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ПМПК о статусе ОВЗ,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справку МСЭ об установлении инвалидности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/>
                </a:tc>
                <a:extLst>
                  <a:ext uri="{0D108BD9-81ED-4DB2-BD59-A6C34878D82A}">
                    <a16:rowId xmlns:a16="http://schemas.microsoft.com/office/drawing/2014/main" val="20450448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5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Инвалиды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1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кроме учтенных в </a:t>
                      </a:r>
                      <a:r>
                        <a:rPr lang="ru-RU" sz="1100" u="non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стр. 02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35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</a:t>
                      </a:r>
                      <a:endParaRPr lang="ru-RU" sz="11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Студенты в возрасте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 и старше, имеющие только справку МСЭ об установлении инвалидности (заключение ПМПК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статусе ОВЗ отсутствует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/>
                </a:tc>
                <a:extLst>
                  <a:ext uri="{0D108BD9-81ED-4DB2-BD59-A6C34878D82A}">
                    <a16:rowId xmlns:a16="http://schemas.microsoft.com/office/drawing/2014/main" val="1882596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52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Дети-инвалиды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1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кроме учтенных в </a:t>
                      </a:r>
                      <a:r>
                        <a:rPr lang="ru-RU" sz="1100" u="non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стр. 03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835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</a:t>
                      </a:r>
                      <a:endParaRPr lang="ru-RU" sz="11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/>
                </a:tc>
                <a:tc>
                  <a:txBody>
                    <a:bodyPr/>
                    <a:lstStyle/>
                    <a:p>
                      <a:pPr marL="952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Студенты в возрасте до 18 лет, имеющие только справку МСЭ об установлении инвалидности (заключение ПМПК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статусе ОВЗ отсутствует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/>
                </a:tc>
                <a:extLst>
                  <a:ext uri="{0D108BD9-81ED-4DB2-BD59-A6C34878D82A}">
                    <a16:rowId xmlns:a16="http://schemas.microsoft.com/office/drawing/2014/main" val="107488262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4662" y="5305425"/>
            <a:ext cx="10040928" cy="600164"/>
          </a:xfrm>
          <a:prstGeom prst="rect">
            <a:avLst/>
          </a:prstGeom>
          <a:noFill/>
          <a:ln w="254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АНАЛОГИЧНО ЗАПОЛНЯЮТСЯ:</a:t>
            </a:r>
          </a:p>
          <a:p>
            <a:pPr lvl="0" algn="just"/>
            <a:r>
              <a:rPr lang="ru-RU" sz="11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СТРОКИ </a:t>
            </a:r>
            <a:r>
              <a:rPr lang="ru-RU" sz="11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 </a:t>
            </a:r>
            <a:r>
              <a:rPr lang="ru-RU" sz="11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1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Из общей численности обучаются по адаптированным образовательным программам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algn="just"/>
            <a:r>
              <a:rPr lang="ru-RU" sz="11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СТРОКИ </a:t>
            </a:r>
            <a:r>
              <a:rPr lang="ru-RU" sz="11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ru-RU" sz="11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1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них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(из строк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07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11)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обучаются в отдельных группах для обучающихся с ограниченными возможностями здоровья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4654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17113" y="573278"/>
            <a:ext cx="1494155" cy="167640"/>
          </a:xfrm>
          <a:custGeom>
            <a:avLst/>
            <a:gdLst/>
            <a:ahLst/>
            <a:cxnLst/>
            <a:rect l="l" t="t" r="r" b="b"/>
            <a:pathLst>
              <a:path w="1494154" h="167640">
                <a:moveTo>
                  <a:pt x="1494155" y="0"/>
                </a:moveTo>
                <a:lnTo>
                  <a:pt x="0" y="0"/>
                </a:lnTo>
                <a:lnTo>
                  <a:pt x="0" y="167640"/>
                </a:lnTo>
                <a:lnTo>
                  <a:pt x="1494155" y="167640"/>
                </a:lnTo>
                <a:lnTo>
                  <a:pt x="149415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32889" y="543509"/>
            <a:ext cx="8114665" cy="509884"/>
          </a:xfrm>
          <a:prstGeom prst="rect">
            <a:avLst/>
          </a:prstGeom>
        </p:spPr>
        <p:txBody>
          <a:bodyPr vert="horz" wrap="square" lIns="0" tIns="27306" rIns="0" bIns="0" rtlCol="0">
            <a:spAutoFit/>
          </a:bodyPr>
          <a:lstStyle/>
          <a:p>
            <a:pPr marL="12701">
              <a:spcBef>
                <a:spcPts val="216"/>
              </a:spcBef>
            </a:pPr>
            <a:r>
              <a:rPr sz="1100" b="1" dirty="0">
                <a:latin typeface="Times New Roman"/>
                <a:cs typeface="Times New Roman"/>
              </a:rPr>
              <a:t>2.6.</a:t>
            </a:r>
            <a:r>
              <a:rPr sz="1100" b="1" spc="29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Численность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студентов</a:t>
            </a:r>
            <a:r>
              <a:rPr sz="1100" b="1" spc="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очной</a:t>
            </a:r>
            <a:r>
              <a:rPr sz="1100" b="1" spc="3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формы</a:t>
            </a:r>
            <a:r>
              <a:rPr sz="1100" b="1" dirty="0">
                <a:latin typeface="Times New Roman"/>
                <a:cs typeface="Times New Roman"/>
              </a:rPr>
              <a:t> обучения,</a:t>
            </a:r>
            <a:r>
              <a:rPr sz="1100" b="1" spc="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получающих</a:t>
            </a:r>
            <a:r>
              <a:rPr sz="1100" b="1" spc="-6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стипендии</a:t>
            </a:r>
            <a:r>
              <a:rPr sz="1100" b="1" spc="29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3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другие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формы</a:t>
            </a:r>
            <a:r>
              <a:rPr sz="1100" b="1" spc="6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материальной</a:t>
            </a:r>
            <a:r>
              <a:rPr sz="1100" b="1" spc="29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поддержки</a:t>
            </a:r>
            <a:endParaRPr sz="1100">
              <a:latin typeface="Times New Roman"/>
              <a:cs typeface="Times New Roman"/>
            </a:endParaRPr>
          </a:p>
          <a:p>
            <a:pPr marL="183521">
              <a:spcBef>
                <a:spcPts val="101"/>
              </a:spcBef>
            </a:pPr>
            <a:r>
              <a:rPr sz="900" i="1" spc="-10" dirty="0">
                <a:latin typeface="Times New Roman"/>
                <a:cs typeface="Times New Roman"/>
              </a:rPr>
              <a:t>(без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учета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приема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иностранных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лиц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без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гражданства</a:t>
            </a:r>
            <a:r>
              <a:rPr sz="900" i="1" spc="41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в</a:t>
            </a:r>
            <a:r>
              <a:rPr sz="900" i="1" spc="3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соответствии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с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установленной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Правительством</a:t>
            </a:r>
            <a:r>
              <a:rPr sz="900" i="1" spc="50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РФ</a:t>
            </a:r>
            <a:r>
              <a:rPr sz="900" i="1" spc="3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квотой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на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образование)</a:t>
            </a:r>
            <a:endParaRPr sz="900">
              <a:latin typeface="Times New Roman"/>
              <a:cs typeface="Times New Roman"/>
            </a:endParaRPr>
          </a:p>
          <a:p>
            <a:pPr marL="6866471">
              <a:spcBef>
                <a:spcPts val="319"/>
              </a:spcBef>
            </a:pPr>
            <a:r>
              <a:rPr sz="801" spc="-10" dirty="0">
                <a:latin typeface="Times New Roman"/>
                <a:cs typeface="Times New Roman"/>
              </a:rPr>
              <a:t>Код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по</a:t>
            </a:r>
            <a:r>
              <a:rPr sz="801" spc="-3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ОКЕИ:</a:t>
            </a:r>
            <a:r>
              <a:rPr sz="801" spc="-20" dirty="0">
                <a:latin typeface="Times New Roman"/>
                <a:cs typeface="Times New Roman"/>
              </a:rPr>
              <a:t> </a:t>
            </a:r>
            <a:r>
              <a:rPr sz="801" spc="-15" dirty="0">
                <a:latin typeface="Times New Roman"/>
                <a:cs typeface="Times New Roman"/>
              </a:rPr>
              <a:t>человек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6" dirty="0">
                <a:latin typeface="Times New Roman"/>
                <a:cs typeface="Times New Roman"/>
              </a:rPr>
              <a:t>792</a:t>
            </a:r>
            <a:endParaRPr sz="801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42818"/>
              </p:ext>
            </p:extLst>
          </p:nvPr>
        </p:nvGraphicFramePr>
        <p:xfrm>
          <a:off x="984809" y="1070102"/>
          <a:ext cx="8712197" cy="43646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37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59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1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38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19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75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9756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9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1440" marR="87630" indent="97155">
                        <a:lnSpc>
                          <a:spcPct val="775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123189" indent="0" algn="ctr">
                        <a:lnSpc>
                          <a:spcPct val="77500"/>
                        </a:lnSpc>
                        <a:spcBef>
                          <a:spcPts val="140"/>
                        </a:spcBef>
                      </a:pP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 подготовки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специалистов </a:t>
                      </a:r>
                      <a:r>
                        <a:rPr sz="9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78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245110" indent="0" algn="ctr">
                        <a:lnSpc>
                          <a:spcPct val="77500"/>
                        </a:lnSpc>
                        <a:spcBef>
                          <a:spcPts val="140"/>
                        </a:spcBef>
                      </a:pP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Программы 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подготовки квалифи- </a:t>
                      </a:r>
                      <a:r>
                        <a:rPr sz="9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цированных</a:t>
                      </a:r>
                      <a:r>
                        <a:rPr sz="9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9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78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9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0" marR="145415" indent="0" algn="ctr">
                        <a:lnSpc>
                          <a:spcPct val="775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900" spc="-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)</a:t>
                      </a:r>
                    </a:p>
                  </a:txBody>
                  <a:tcPr marL="36000" marR="3600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79705">
                        <a:lnSpc>
                          <a:spcPts val="880"/>
                        </a:lnSpc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программы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0" marR="169545" indent="36000" algn="ctr">
                        <a:lnSpc>
                          <a:spcPct val="77500"/>
                        </a:lnSpc>
                      </a:pPr>
                      <a:r>
                        <a:rPr sz="900" spc="-10" dirty="0" err="1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сумма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9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)</a:t>
                      </a:r>
                    </a:p>
                  </a:txBody>
                  <a:tcPr marL="36000" marR="3600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7485">
                        <a:lnSpc>
                          <a:spcPts val="880"/>
                        </a:lnSpc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программы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1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68580" indent="0" algn="ctr">
                        <a:lnSpc>
                          <a:spcPct val="77500"/>
                        </a:lnSpc>
                        <a:spcBef>
                          <a:spcPts val="135"/>
                        </a:spcBef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на базе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основного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общего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я</a:t>
                      </a: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65405" indent="0" algn="ctr">
                        <a:lnSpc>
                          <a:spcPct val="77500"/>
                        </a:lnSpc>
                        <a:spcBef>
                          <a:spcPts val="135"/>
                        </a:spcBef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на базе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общего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я</a:t>
                      </a: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68580" indent="0" algn="ctr">
                        <a:lnSpc>
                          <a:spcPct val="77500"/>
                        </a:lnSpc>
                        <a:spcBef>
                          <a:spcPts val="135"/>
                        </a:spcBef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на базе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основного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общего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я</a:t>
                      </a: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83820" indent="0" algn="ctr">
                        <a:lnSpc>
                          <a:spcPct val="77500"/>
                        </a:lnSpc>
                        <a:spcBef>
                          <a:spcPts val="135"/>
                        </a:spcBef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на базе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общего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я</a:t>
                      </a: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222"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7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894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9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студентов,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получающих: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926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государственные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академические стипендии</a:t>
                      </a:r>
                      <a:endParaRPr sz="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государственные</a:t>
                      </a:r>
                      <a:r>
                        <a:rPr sz="9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социальные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стипендии</a:t>
                      </a:r>
                      <a:endParaRPr sz="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стипендии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Правительства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 Российской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Федерации</a:t>
                      </a:r>
                      <a:endParaRPr sz="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274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именные</a:t>
                      </a:r>
                      <a:r>
                        <a:rPr sz="9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стипендии, 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учрежденные:</a:t>
                      </a:r>
                      <a:endParaRPr sz="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6772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федеральными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государственными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органами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органами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государственной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власти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субъекта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Российской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Федерации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ана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ми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оу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ав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юридическими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лицами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07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6557">
                <a:tc>
                  <a:txBody>
                    <a:bodyPr/>
                    <a:lstStyle/>
                    <a:p>
                      <a:pPr marL="3898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организацией,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студентами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которой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они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являются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08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физическими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лицами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09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292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стипендии, 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назначенные</a:t>
                      </a:r>
                      <a:r>
                        <a:rPr sz="9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юридическими</a:t>
                      </a:r>
                      <a:r>
                        <a:rPr sz="9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лицами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(кроме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именных, 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указанных</a:t>
                      </a:r>
                      <a:r>
                        <a:rPr sz="9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строке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07)</a:t>
                      </a: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студентам,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направленным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ими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обучение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928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стипендии,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назначенные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физическими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лицами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(кроме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именных,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указанных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строке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09)</a:t>
                      </a: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2501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студентам,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направленным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ими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обучение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255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студентов,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 получающих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другие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формы</a:t>
                      </a:r>
                      <a:r>
                        <a:rPr sz="9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материальной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поддержки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971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39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5894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счет</a:t>
                      </a:r>
                      <a:r>
                        <a:rPr sz="900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средств: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6926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ип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иа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бюджетных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ассигнований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бюджета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субъекта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Российской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Федерации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полученных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приносящей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доход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деятельности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25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57752" y="5577833"/>
            <a:ext cx="7239000" cy="12557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05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К формам материальной поддержки, в частности, относятся:</a:t>
            </a:r>
          </a:p>
          <a:p>
            <a:pPr marL="171450" indent="-171450" algn="just">
              <a:lnSpc>
                <a:spcPct val="90000"/>
              </a:lnSpc>
              <a:buFontTx/>
              <a:buChar char="-"/>
            </a:pPr>
            <a:r>
              <a:rPr lang="ru-RU" sz="1050" dirty="0" smtClean="0">
                <a:cs typeface="Arial" panose="020B0604020202020204" pitchFamily="34" charset="0"/>
              </a:rPr>
              <a:t>Стипендия </a:t>
            </a:r>
            <a:r>
              <a:rPr lang="ru-RU" sz="1050" dirty="0">
                <a:cs typeface="Arial" panose="020B0604020202020204" pitchFamily="34" charset="0"/>
              </a:rPr>
              <a:t>«За освоение рабочей профессии» (ППКРС</a:t>
            </a:r>
            <a:r>
              <a:rPr lang="ru-RU" sz="1050" dirty="0" smtClean="0">
                <a:cs typeface="Arial" panose="020B0604020202020204" pitchFamily="34" charset="0"/>
              </a:rPr>
              <a:t>);</a:t>
            </a:r>
          </a:p>
          <a:p>
            <a:pPr marL="171450" indent="-171450" algn="just">
              <a:lnSpc>
                <a:spcPct val="90000"/>
              </a:lnSpc>
              <a:buFontTx/>
              <a:buChar char="-"/>
            </a:pP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Ежемесячные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денежные выплаты в размере 5000 руб. студентам ПОО Самарской области, которые в период обучения трудоустроились на предприятия оборонно-промышленного комплекса; </a:t>
            </a:r>
            <a:endParaRPr lang="ru-RU" sz="1050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171450" indent="-171450" algn="just">
              <a:lnSpc>
                <a:spcPct val="90000"/>
              </a:lnSpc>
              <a:buFontTx/>
              <a:buChar char="-"/>
            </a:pP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МСП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детей-сирот и детей, оставшихся без попечения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родителей (лиц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из числа детей-сирот и детей, оставшихся без попечения родителей, а также лиц, потерявших в период обучения обоих родителей или единственного родителя); </a:t>
            </a:r>
            <a:endParaRPr lang="ru-RU" sz="1050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171450" indent="-171450" algn="just">
              <a:lnSpc>
                <a:spcPct val="90000"/>
              </a:lnSpc>
              <a:buFontTx/>
              <a:buChar char="-"/>
            </a:pP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МСП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инвалидов, лиц с ОВЗ, малоимущих; </a:t>
            </a:r>
            <a:endParaRPr lang="ru-RU" sz="1050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171450" indent="-171450" algn="just">
              <a:lnSpc>
                <a:spcPct val="90000"/>
              </a:lnSpc>
              <a:buFontTx/>
              <a:buChar char="-"/>
            </a:pP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Материальная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помощь.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3249002" y="4798951"/>
            <a:ext cx="815188" cy="778882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93053" y="2867025"/>
            <a:ext cx="4191000" cy="5539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000" dirty="0" smtClean="0">
                <a:cs typeface="Arial" panose="020B0604020202020204" pitchFamily="34" charset="0"/>
              </a:rPr>
              <a:t>В целях заполнения СПО-1 стипендия «За освоение рабочей профессии» (ППКРС), </a:t>
            </a:r>
            <a:r>
              <a:rPr lang="ru-RU" sz="1000" dirty="0" err="1" smtClean="0">
                <a:cs typeface="Arial" panose="020B0604020202020204" pitchFamily="34" charset="0"/>
              </a:rPr>
              <a:t>доп.выплата</a:t>
            </a:r>
            <a:r>
              <a:rPr lang="ru-RU" sz="1000" dirty="0" smtClean="0">
                <a:cs typeface="Arial" panose="020B0604020202020204" pitchFamily="34" charset="0"/>
              </a:rPr>
              <a:t> за освоение приоритетной специальности (профессии) СПО – </a:t>
            </a:r>
            <a:r>
              <a:rPr lang="ru-RU" sz="1000" b="1" dirty="0" smtClean="0">
                <a:cs typeface="Arial" panose="020B0604020202020204" pitchFamily="34" charset="0"/>
              </a:rPr>
              <a:t>НЕ УЧИТЫВАЮТСЯ </a:t>
            </a:r>
            <a:r>
              <a:rPr lang="ru-RU" sz="1000" dirty="0" smtClean="0">
                <a:cs typeface="Arial" panose="020B0604020202020204" pitchFamily="34" charset="0"/>
              </a:rPr>
              <a:t>в </a:t>
            </a:r>
            <a:r>
              <a:rPr lang="ru-RU" sz="1000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строке 05 </a:t>
            </a:r>
            <a:r>
              <a:rPr lang="ru-RU" sz="1000" dirty="0" smtClean="0">
                <a:cs typeface="Arial" panose="020B0604020202020204" pitchFamily="34" charset="0"/>
              </a:rPr>
              <a:t>как стипендии.</a:t>
            </a:r>
            <a:endParaRPr lang="ru-RU" sz="1000" dirty="0"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93053" y="4467225"/>
            <a:ext cx="4191000" cy="8617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000" dirty="0" smtClean="0">
                <a:cs typeface="Arial" panose="020B0604020202020204" pitchFamily="34" charset="0"/>
              </a:rPr>
              <a:t>Студент, получающий две и более формы материальной поддержки учитывается в </a:t>
            </a:r>
            <a:r>
              <a:rPr lang="ru-RU" sz="1000" dirty="0" smtClean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строке 14 </a:t>
            </a:r>
            <a:r>
              <a:rPr lang="ru-RU" sz="1000" dirty="0" smtClean="0">
                <a:cs typeface="Arial" panose="020B0604020202020204" pitchFamily="34" charset="0"/>
              </a:rPr>
              <a:t>один раз. </a:t>
            </a:r>
          </a:p>
          <a:p>
            <a:r>
              <a:rPr lang="ru-RU" sz="1000" dirty="0" smtClean="0">
                <a:cs typeface="Arial" panose="020B0604020202020204" pitchFamily="34" charset="0"/>
              </a:rPr>
              <a:t>Значение в </a:t>
            </a: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строке 14 </a:t>
            </a:r>
            <a:r>
              <a:rPr lang="ru-RU" sz="1000" dirty="0" smtClean="0">
                <a:cs typeface="Arial" panose="020B0604020202020204" pitchFamily="34" charset="0"/>
              </a:rPr>
              <a:t>может быть меньше суммы значение в </a:t>
            </a: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строках 15 – 17</a:t>
            </a:r>
            <a:r>
              <a:rPr lang="ru-RU" sz="1000" dirty="0" smtClean="0">
                <a:cs typeface="Arial" panose="020B0604020202020204" pitchFamily="34" charset="0"/>
              </a:rPr>
              <a:t>, если есть студенты, получающие формы </a:t>
            </a:r>
            <a:r>
              <a:rPr lang="ru-RU" sz="1000" dirty="0" err="1" smtClean="0">
                <a:cs typeface="Arial" panose="020B0604020202020204" pitchFamily="34" charset="0"/>
              </a:rPr>
              <a:t>мат.поддержки</a:t>
            </a:r>
            <a:r>
              <a:rPr lang="ru-RU" sz="1000" dirty="0" smtClean="0">
                <a:cs typeface="Arial" panose="020B0604020202020204" pitchFamily="34" charset="0"/>
              </a:rPr>
              <a:t> за счёт разных средств.</a:t>
            </a:r>
            <a:endParaRPr lang="ru-RU" sz="1000" dirty="0"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7500" y="170368"/>
            <a:ext cx="4114800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Подраздел 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заполняется по 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состоянию на 1 октября текущего года.</a:t>
            </a:r>
            <a:endParaRPr lang="ru-RU" sz="1000" dirty="0"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8557842" y="2578439"/>
            <a:ext cx="1289685" cy="134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1">
              <a:spcBef>
                <a:spcPts val="90"/>
              </a:spcBef>
            </a:pPr>
            <a:r>
              <a:rPr sz="801" spc="-15" dirty="0">
                <a:latin typeface="Times New Roman"/>
                <a:cs typeface="Times New Roman"/>
              </a:rPr>
              <a:t>Продолжение</a:t>
            </a:r>
            <a:r>
              <a:rPr sz="801" spc="-3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подраздела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2.7.</a:t>
            </a:r>
            <a:endParaRPr sz="801">
              <a:latin typeface="Times New Roman"/>
              <a:cs typeface="Times New Roman"/>
            </a:endParaRPr>
          </a:p>
        </p:txBody>
      </p:sp>
      <p:graphicFrame>
        <p:nvGraphicFramePr>
          <p:cNvPr id="8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101696"/>
              </p:ext>
            </p:extLst>
          </p:nvPr>
        </p:nvGraphicFramePr>
        <p:xfrm>
          <a:off x="867361" y="718213"/>
          <a:ext cx="8980166" cy="1811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81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04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97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9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97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0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4668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5189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42875" marR="136525" indent="93980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L="123126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подготовки специалистов среднего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987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429259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1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Принято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32715" indent="-58419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студентов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Выпуск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Принято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32715" indent="-58419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студентов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Выпуск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Студенты,</a:t>
                      </a:r>
                      <a:r>
                        <a:rPr sz="8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находящиеся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полном</a:t>
                      </a:r>
                      <a:r>
                        <a:rPr sz="8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государственном</a:t>
                      </a:r>
                      <a:r>
                        <a:rPr sz="8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обеспечении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381">
                <a:tc>
                  <a:txBody>
                    <a:bodyPr/>
                    <a:lstStyle/>
                    <a:p>
                      <a:pPr marL="66675" marR="710565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10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Военнослужащие</a:t>
                      </a:r>
                      <a:r>
                        <a:rPr sz="800" b="1" spc="-1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b="1" spc="-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исполнявшие</a:t>
                      </a:r>
                      <a:r>
                        <a:rPr sz="800" b="1" spc="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интернациональный</a:t>
                      </a:r>
                      <a:r>
                        <a:rPr sz="800" b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долг</a:t>
                      </a:r>
                      <a:r>
                        <a:rPr sz="800" b="1" spc="-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800" b="1" spc="-18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участники</a:t>
                      </a:r>
                      <a:r>
                        <a:rPr sz="800" b="1" spc="-1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других</a:t>
                      </a:r>
                      <a:r>
                        <a:rPr sz="800" b="1" spc="-2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локальных</a:t>
                      </a:r>
                      <a:r>
                        <a:rPr sz="800" b="1" spc="-25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конфликтов</a:t>
                      </a:r>
                      <a:endParaRPr sz="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128">
                <a:tc>
                  <a:txBody>
                    <a:bodyPr/>
                    <a:lstStyle/>
                    <a:p>
                      <a:pPr marL="173355" marR="76962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ставшие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инвалидами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вследствие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ранения, контузии,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увечья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заболевания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Граждане,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подвергшиеся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воздействию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радиации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684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Инвалиды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1</a:t>
                      </a:r>
                      <a:r>
                        <a:rPr sz="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групп, 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инвалиды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с</a:t>
                      </a:r>
                      <a:r>
                        <a:rPr sz="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детства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335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05)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дети-инвалиды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9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282910"/>
              </p:ext>
            </p:extLst>
          </p:nvPr>
        </p:nvGraphicFramePr>
        <p:xfrm>
          <a:off x="867361" y="2766086"/>
          <a:ext cx="9006834" cy="1833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91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67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9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93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93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61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24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46304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15824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4460" marR="121285" indent="97155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55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114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44450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1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Принято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1295" marR="135890" indent="-58419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студентов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Выпуск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Принято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 marR="132715" indent="-58419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студентов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Выпуск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8024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Студенты,</a:t>
                      </a:r>
                      <a:r>
                        <a:rPr sz="8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находящиеся на</a:t>
                      </a:r>
                      <a:r>
                        <a:rPr sz="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полном</a:t>
                      </a:r>
                      <a:r>
                        <a:rPr sz="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государственном</a:t>
                      </a:r>
                      <a:r>
                        <a:rPr sz="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обеспечении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381">
                <a:tc>
                  <a:txBody>
                    <a:bodyPr/>
                    <a:lstStyle/>
                    <a:p>
                      <a:pPr marL="36195" marR="75057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Военнослужащие,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исполнявшие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интернациональный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долг,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участники других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локальных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конфликтов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127">
                <a:tc>
                  <a:txBody>
                    <a:bodyPr/>
                    <a:lstStyle/>
                    <a:p>
                      <a:pPr marL="142875" marR="809625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ставшие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инвалидами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вследствие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ранения, контузии,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увечья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заболевания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Граждане,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подвергшиеся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воздействию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радиации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Инвалиды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1</a:t>
                      </a:r>
                      <a:r>
                        <a:rPr sz="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групп, 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инвалиды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с</a:t>
                      </a:r>
                      <a:r>
                        <a:rPr sz="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детства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05)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дети-инвалиды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0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579418"/>
              </p:ext>
            </p:extLst>
          </p:nvPr>
        </p:nvGraphicFramePr>
        <p:xfrm>
          <a:off x="774700" y="4652068"/>
          <a:ext cx="6150609" cy="13443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3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1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7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23">
                <a:tc>
                  <a:txBody>
                    <a:bodyPr/>
                    <a:lstStyle/>
                    <a:p>
                      <a:pPr marL="127000">
                        <a:lnSpc>
                          <a:spcPts val="994"/>
                        </a:lnSpc>
                      </a:pPr>
                      <a:r>
                        <a:rPr sz="900" b="1" dirty="0" err="1">
                          <a:latin typeface="Times New Roman"/>
                          <a:cs typeface="Times New Roman"/>
                        </a:rPr>
                        <a:t>Справка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900" b="1" spc="-20" dirty="0" smtClean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900" b="1" dirty="0" smtClean="0">
                          <a:latin typeface="Times New Roman"/>
                          <a:cs typeface="Times New Roman"/>
                        </a:rPr>
                        <a:t>.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767">
                <a:tc gridSpan="4">
                  <a:txBody>
                    <a:bodyPr/>
                    <a:lstStyle/>
                    <a:p>
                      <a:pPr marL="127000" marR="2586990">
                        <a:lnSpc>
                          <a:spcPct val="105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студентов,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обучающихся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по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программам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звена,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находящихся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академическом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отпуске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207">
                <a:tc>
                  <a:txBody>
                    <a:bodyPr/>
                    <a:lstStyle/>
                    <a:p>
                      <a:pPr marL="3067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spc="-5" dirty="0" err="1" smtClean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b="1" spc="-4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состоянию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здоровья</a:t>
                      </a:r>
                      <a:endParaRPr sz="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R="1066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(07)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495">
                <a:tc>
                  <a:txBody>
                    <a:bodyPr/>
                    <a:lstStyle/>
                    <a:p>
                      <a:pPr marR="1127760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уходу</a:t>
                      </a:r>
                      <a:r>
                        <a:rPr sz="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ребенком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800" b="1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106680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(08)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958">
                <a:tc gridSpan="4"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студентов,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обучающихся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программам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служащих,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находящихся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в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академическом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отпуске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53">
                <a:tc>
                  <a:txBody>
                    <a:bodyPr/>
                    <a:lstStyle/>
                    <a:p>
                      <a:pPr marL="3067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b="1" spc="-5" dirty="0" err="1" smtClean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b="1" spc="-4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состоянию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здоровья</a:t>
                      </a:r>
                      <a:endParaRPr sz="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R="106680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(09)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8826">
                <a:tc>
                  <a:txBody>
                    <a:bodyPr/>
                    <a:lstStyle/>
                    <a:p>
                      <a:pPr marR="1127760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уходу</a:t>
                      </a:r>
                      <a:r>
                        <a:rPr sz="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ребенком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800" b="1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106680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(10)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135595"/>
              </p:ext>
            </p:extLst>
          </p:nvPr>
        </p:nvGraphicFramePr>
        <p:xfrm>
          <a:off x="5191626" y="5708737"/>
          <a:ext cx="5255527" cy="1630680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1406408">
                  <a:extLst>
                    <a:ext uri="{9D8B030D-6E8A-4147-A177-3AD203B41FA5}">
                      <a16:colId xmlns:a16="http://schemas.microsoft.com/office/drawing/2014/main" val="2780880"/>
                    </a:ext>
                  </a:extLst>
                </a:gridCol>
                <a:gridCol w="222064">
                  <a:extLst>
                    <a:ext uri="{9D8B030D-6E8A-4147-A177-3AD203B41FA5}">
                      <a16:colId xmlns:a16="http://schemas.microsoft.com/office/drawing/2014/main" val="2974527893"/>
                    </a:ext>
                  </a:extLst>
                </a:gridCol>
                <a:gridCol w="3627055">
                  <a:extLst>
                    <a:ext uri="{9D8B030D-6E8A-4147-A177-3AD203B41FA5}">
                      <a16:colId xmlns:a16="http://schemas.microsoft.com/office/drawing/2014/main" val="1943153034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Инвалиды 1 и 2 групп, инвалиды с детства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05</a:t>
                      </a:r>
                      <a:endParaRPr lang="ru-RU" sz="1000" b="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000" b="1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Инвалиды </a:t>
                      </a:r>
                      <a:r>
                        <a:rPr lang="ru-RU" sz="1000" b="1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1 и 2 групп </a:t>
                      </a:r>
                      <a:r>
                        <a:rPr lang="ru-RU" sz="1000" b="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(лица в возрасте 18 лет и старше, </a:t>
                      </a:r>
                      <a:r>
                        <a:rPr lang="ru-RU" sz="1000" b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имеющие 1 или 2 группу инвалидности, независимо </a:t>
                      </a:r>
                      <a:r>
                        <a:rPr lang="ru-RU" sz="1000" b="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от того, в каком возрасте </a:t>
                      </a:r>
                      <a:r>
                        <a:rPr lang="ru-RU" sz="1000" b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им </a:t>
                      </a:r>
                      <a:r>
                        <a:rPr lang="ru-RU" sz="1000" b="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была </a:t>
                      </a:r>
                      <a:r>
                        <a:rPr lang="ru-RU" sz="1000" b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установлена первичная </a:t>
                      </a:r>
                      <a:r>
                        <a:rPr lang="ru-RU" sz="1000" b="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инвалидность);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000" b="1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Инвалиды </a:t>
                      </a:r>
                      <a:r>
                        <a:rPr lang="ru-RU" sz="1000" b="1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с </a:t>
                      </a:r>
                      <a:r>
                        <a:rPr lang="ru-RU" sz="1000" b="1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детства:</a:t>
                      </a:r>
                    </a:p>
                    <a:p>
                      <a:pPr marL="360000" marR="0" lvl="1" indent="-28575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000" b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дети-инвалиды (до 18 лет);</a:t>
                      </a:r>
                      <a:endParaRPr lang="ru-RU" sz="1000" b="1" dirty="0" smtClean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60000" lvl="1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000" b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лица </a:t>
                      </a:r>
                      <a:r>
                        <a:rPr lang="ru-RU" sz="1000" b="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в возрасте 18 лет и старше, имеющие 1, 2 или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000" b="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 группу инвалидности, которым первичная инвалидность была установлена в возрасте до 18 </a:t>
                      </a:r>
                      <a:r>
                        <a:rPr lang="ru-RU" sz="1000" b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лет. </a:t>
                      </a:r>
                      <a:endParaRPr lang="ru-RU" sz="1000" b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273587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indent="1397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u="non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из них </a:t>
                      </a:r>
                      <a:r>
                        <a:rPr lang="ru-RU" sz="1000" b="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(из </a:t>
                      </a:r>
                      <a:r>
                        <a:rPr lang="ru-RU" sz="10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стр. 05</a:t>
                      </a:r>
                      <a:r>
                        <a:rPr lang="ru-RU" sz="1000" b="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) </a:t>
                      </a:r>
                      <a:r>
                        <a:rPr lang="ru-RU" sz="1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- дети-инвалиды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06</a:t>
                      </a:r>
                      <a:endParaRPr lang="ru-RU" sz="10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000" b="1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Дети-инвалиды</a:t>
                      </a:r>
                      <a:r>
                        <a:rPr lang="ru-RU" sz="100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(до 18 лет), </a:t>
                      </a:r>
                      <a:r>
                        <a:rPr lang="ru-RU" sz="1000" u="non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учтённые в </a:t>
                      </a:r>
                      <a:r>
                        <a:rPr lang="ru-RU" sz="1000" u="non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строке </a:t>
                      </a:r>
                      <a:r>
                        <a:rPr lang="ru-RU" sz="1000" u="non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05.</a:t>
                      </a:r>
                      <a:endParaRPr lang="ru-RU" sz="1000" u="non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591118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46100" y="146288"/>
            <a:ext cx="975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850"/>
              </a:lnSpc>
              <a:spcBef>
                <a:spcPts val="300"/>
              </a:spcBef>
              <a:spcAft>
                <a:spcPts val="300"/>
              </a:spcAft>
              <a:tabLst>
                <a:tab pos="3690620" algn="l"/>
              </a:tabLst>
            </a:pPr>
            <a:r>
              <a:rPr lang="ru-RU" sz="1050" b="1" dirty="0">
                <a:solidFill>
                  <a:srgbClr val="000000"/>
                </a:solidFill>
                <a:ea typeface="Times New Roman" panose="02020603050405020304" pitchFamily="18" charset="0"/>
              </a:rPr>
              <a:t>2.7. Численность студентов, прием и выпуск по категориям льготного обеспечения очной формы обучения</a:t>
            </a:r>
            <a:endParaRPr lang="ru-RU" sz="1050" dirty="0">
              <a:ea typeface="Times New Roman" panose="02020603050405020304" pitchFamily="18" charset="0"/>
            </a:endParaRPr>
          </a:p>
          <a:p>
            <a:r>
              <a:rPr lang="ru-RU" sz="900" i="1" dirty="0">
                <a:solidFill>
                  <a:srgbClr val="000000"/>
                </a:solidFill>
                <a:ea typeface="Times New Roman" panose="02020603050405020304" pitchFamily="18" charset="0"/>
              </a:rPr>
              <a:t>(без учета студентов из числа иностранных граждан и лиц без гражданства, в том числе соотечественников, проживающих за рубежом, обучающихся в соответствии с установленной Правительством Российской Федерации квотой на образование иностранных граждан и лиц без гражданства в Российской Федерации)</a:t>
            </a:r>
            <a:endParaRPr lang="ru-RU" sz="9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46100" y="5996397"/>
            <a:ext cx="4497204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000" b="1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Строка 01 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содержит данные о детях-сиротах и детях, оставшихся без попечения родителей, в возрасте до 18 лет, а также о лицах из числа детей-сирот и детей, оставшихся без попечения родителей, в возрасте от 18 до 23 лет, которым предоставляется полное государственное обеспечение и дополнительные гарантии по социальной поддержке при получении профессионального образования до окончания 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обучения.</a:t>
            </a:r>
            <a:endParaRPr lang="ru-RU" sz="1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55726" y="6971350"/>
            <a:ext cx="4497204" cy="507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000" b="1" dirty="0" smtClean="0">
                <a:solidFill>
                  <a:srgbClr val="7030A0"/>
                </a:solidFill>
                <a:ea typeface="Times New Roman" panose="02020603050405020304" pitchFamily="18" charset="0"/>
              </a:rPr>
              <a:t>Если студент одновременно является «сиротой/оставшимся </a:t>
            </a:r>
            <a:r>
              <a:rPr lang="ru-RU" sz="1000" b="1" dirty="0">
                <a:solidFill>
                  <a:srgbClr val="7030A0"/>
                </a:solidFill>
                <a:ea typeface="Times New Roman" panose="02020603050405020304" pitchFamily="18" charset="0"/>
              </a:rPr>
              <a:t>без попечения </a:t>
            </a:r>
            <a:r>
              <a:rPr lang="ru-RU" sz="1000" b="1" dirty="0" smtClean="0">
                <a:solidFill>
                  <a:srgbClr val="7030A0"/>
                </a:solidFill>
                <a:ea typeface="Times New Roman" panose="02020603050405020304" pitchFamily="18" charset="0"/>
              </a:rPr>
              <a:t>родителей» и «инвалидом 1,2 групп, инвалидом с детства», </a:t>
            </a:r>
            <a:r>
              <a:rPr lang="ru-RU" sz="1000" dirty="0" smtClean="0">
                <a:ea typeface="Times New Roman" panose="02020603050405020304" pitchFamily="18" charset="0"/>
              </a:rPr>
              <a:t>то он учитывается и в </a:t>
            </a:r>
            <a:r>
              <a:rPr lang="ru-RU" sz="1000" dirty="0" smtClean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</a:rPr>
              <a:t>строке 01</a:t>
            </a:r>
            <a:r>
              <a:rPr lang="ru-RU" sz="1000" dirty="0" smtClean="0">
                <a:ea typeface="Times New Roman" panose="02020603050405020304" pitchFamily="18" charset="0"/>
              </a:rPr>
              <a:t>, и в </a:t>
            </a:r>
            <a:r>
              <a:rPr lang="ru-RU" sz="1000" dirty="0" smtClean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</a:rPr>
              <a:t>строке(ах) 05 - 06</a:t>
            </a:r>
            <a:r>
              <a:rPr lang="ru-RU" sz="1000" dirty="0" smtClean="0">
                <a:ea typeface="Times New Roman" panose="02020603050405020304" pitchFamily="18" charset="0"/>
              </a:rPr>
              <a:t>.</a:t>
            </a:r>
            <a:endParaRPr lang="ru-RU" sz="1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189353" y="1489167"/>
            <a:ext cx="3732673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Учитываются данные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 лицах, обеспечиваемых льготами в установленном законом порядке.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964306"/>
              </p:ext>
            </p:extLst>
          </p:nvPr>
        </p:nvGraphicFramePr>
        <p:xfrm>
          <a:off x="317500" y="726586"/>
          <a:ext cx="10058408" cy="52657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3322374599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671947098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1026205997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1905785698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872865831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317756686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2180472840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1622451195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4179998805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2568482669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898430350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2079144189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24427625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107526358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2349243909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1157820106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1985064620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1989004511"/>
                    </a:ext>
                  </a:extLst>
                </a:gridCol>
              </a:tblGrid>
              <a:tr h="0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показателей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строки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 gridSpan="1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 подготовки специалистов среднего звена</a:t>
                      </a:r>
                      <a:endParaRPr lang="ru-RU" sz="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3946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основного общего образования</a:t>
                      </a:r>
                      <a:endParaRPr lang="ru-RU" sz="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базе среднего общего образования</a:t>
                      </a:r>
                      <a:endParaRPr lang="ru-RU" sz="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16876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за счет бюджетных ассигнований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по договорам об оказании платных образовательных услуг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за счет бюджетных ассигнований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по договорам об оказании платных образовательных услуг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617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подано заявлений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 программам "</a:t>
                      </a:r>
                      <a:r>
                        <a:rPr lang="ru-RU" sz="7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Профессионалитета</a:t>
                      </a: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принято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 программам "</a:t>
                      </a:r>
                      <a:r>
                        <a:rPr lang="ru-RU" sz="7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Профессионалитета</a:t>
                      </a: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подано заявлений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 программам "</a:t>
                      </a:r>
                      <a:r>
                        <a:rPr lang="ru-RU" sz="7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Профессионалитета</a:t>
                      </a: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принято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 программам "</a:t>
                      </a:r>
                      <a:r>
                        <a:rPr lang="ru-RU" sz="7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Профессионалитета</a:t>
                      </a: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подано заявлений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 программам "</a:t>
                      </a:r>
                      <a:r>
                        <a:rPr lang="ru-RU" sz="7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Профессионалитета</a:t>
                      </a: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принято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 программам "</a:t>
                      </a:r>
                      <a:r>
                        <a:rPr lang="ru-RU" sz="7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Профессионалитета</a:t>
                      </a: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подано заявлений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 программам "</a:t>
                      </a:r>
                      <a:r>
                        <a:rPr lang="ru-RU" sz="7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Профессионалитета</a:t>
                      </a: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принято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 программам "</a:t>
                      </a:r>
                      <a:r>
                        <a:rPr lang="ru-RU" sz="700" dirty="0" err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Профессионалитета</a:t>
                      </a:r>
                      <a:r>
                        <a:rPr lang="ru-RU" sz="7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extLst>
                  <a:ext uri="{0D108BD9-81ED-4DB2-BD59-A6C34878D82A}">
                    <a16:rowId xmlns:a16="http://schemas.microsoft.com/office/drawing/2014/main" val="14003478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/>
                </a:tc>
                <a:extLst>
                  <a:ext uri="{0D108BD9-81ED-4DB2-BD59-A6C34878D82A}">
                    <a16:rowId xmlns:a16="http://schemas.microsoft.com/office/drawing/2014/main" val="34236759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(сумма стр. 02, 08, 10, 12, 14, 16)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1136857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</a:t>
                      </a:r>
                      <a:r>
                        <a:rPr lang="ru-RU" sz="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поступали на базе образования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основного </a:t>
                      </a:r>
                      <a:r>
                        <a:rPr lang="ru-RU" sz="8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</a:t>
                      </a:r>
                      <a:r>
                        <a:rPr lang="ru-RU" sz="8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ru-RU" sz="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среднего </a:t>
                      </a:r>
                      <a:r>
                        <a:rPr lang="ru-RU" sz="8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</a:t>
                      </a:r>
                      <a:endParaRPr lang="ru-RU" sz="8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2629760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175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полученного за период </a:t>
                      </a:r>
                      <a:r>
                        <a:rPr lang="ru-RU" sz="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ru-RU" sz="8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01.10.2025 по 30.09.2026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1518281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4414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строки 03 - выпускники:</a:t>
                      </a:r>
                    </a:p>
                    <a:p>
                      <a:pPr marL="21590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общеобразовательных организаций</a:t>
                      </a:r>
                      <a:endParaRPr lang="ru-RU" sz="8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4670857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6000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отдельных общеобразовательных организаций, осуществляющих обучение по 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адаптированным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основным общеобразовательным программам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22081893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1600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специальных учебно-воспитательных учреждений для обучающихся с </a:t>
                      </a:r>
                      <a:r>
                        <a:rPr lang="ru-RU" sz="800" dirty="0" err="1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девиантным</a:t>
                      </a:r>
                      <a:r>
                        <a:rPr lang="ru-RU" sz="8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(общественно-опасным) поведением</a:t>
                      </a:r>
                      <a:endParaRPr lang="ru-RU" sz="8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6421101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1600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других организаций, осуществляющих образовательную деятельность по программам основного и (или) среднего общего образования</a:t>
                      </a:r>
                      <a:endParaRPr lang="ru-RU" sz="8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14839119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среднего профессионального по программам подготовки квалифицированных рабочих, служащих</a:t>
                      </a:r>
                      <a:endParaRPr lang="ru-RU" sz="8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448234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175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полученного за 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</a:t>
                      </a:r>
                      <a:r>
                        <a:rPr lang="ru-RU" sz="8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01.10.2025 по 30.09.2026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17051986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среднего профессионального по программам подготовки специалистов среднего звена</a:t>
                      </a:r>
                      <a:endParaRPr lang="ru-RU" sz="8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14995874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1755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полученного за период </a:t>
                      </a:r>
                      <a:r>
                        <a:rPr lang="ru-RU" sz="8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01.10.2025 по 30.09.2026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36960869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высшего, подтвержденного дипломом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10795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бакалавра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2542288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1600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полученного за период </a:t>
                      </a:r>
                      <a:r>
                        <a:rPr lang="ru-RU" sz="8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01.10.2025 по 30.09.2026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22522127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специалиста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12292067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1600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полученного за период </a:t>
                      </a:r>
                      <a:r>
                        <a:rPr lang="ru-RU" sz="8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01.10.2025 по 30.09.2026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31435042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07950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магистра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5605467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1600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полученного за период </a:t>
                      </a:r>
                      <a:r>
                        <a:rPr lang="ru-RU" sz="8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01.10.2025 по 30.09.2026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7" marR="527" marT="527" marB="527" anchor="b"/>
                </a:tc>
                <a:extLst>
                  <a:ext uri="{0D108BD9-81ED-4DB2-BD59-A6C34878D82A}">
                    <a16:rowId xmlns:a16="http://schemas.microsoft.com/office/drawing/2014/main" val="1737222285"/>
                  </a:ext>
                </a:extLst>
              </a:tr>
            </a:tbl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832442" y="200025"/>
            <a:ext cx="9193530" cy="451471"/>
          </a:xfrm>
          <a:prstGeom prst="rect">
            <a:avLst/>
          </a:prstGeom>
        </p:spPr>
        <p:txBody>
          <a:bodyPr vert="horz" wrap="square" lIns="0" tIns="27306" rIns="0" bIns="0" rtlCol="0">
            <a:spAutoFit/>
          </a:bodyPr>
          <a:lstStyle/>
          <a:p>
            <a:pPr marL="2982054">
              <a:spcBef>
                <a:spcPts val="216"/>
              </a:spcBef>
            </a:pPr>
            <a:r>
              <a:rPr sz="1100" b="1" dirty="0">
                <a:latin typeface="Times New Roman"/>
                <a:cs typeface="Times New Roman"/>
              </a:rPr>
              <a:t>2.8.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Результаты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приема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6" dirty="0">
                <a:latin typeface="Times New Roman"/>
                <a:cs typeface="Times New Roman"/>
              </a:rPr>
              <a:t>по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уровню </a:t>
            </a:r>
            <a:r>
              <a:rPr sz="1100" b="1" spc="-6" dirty="0">
                <a:latin typeface="Times New Roman"/>
                <a:cs typeface="Times New Roman"/>
              </a:rPr>
              <a:t>образования</a:t>
            </a:r>
            <a:endParaRPr sz="1100" dirty="0">
              <a:latin typeface="Times New Roman"/>
              <a:cs typeface="Times New Roman"/>
            </a:endParaRPr>
          </a:p>
          <a:p>
            <a:pPr marL="1506267" marR="227336" indent="-1494202">
              <a:lnSpc>
                <a:spcPct val="77800"/>
              </a:lnSpc>
              <a:spcBef>
                <a:spcPts val="340"/>
              </a:spcBef>
            </a:pPr>
            <a:r>
              <a:rPr sz="900" i="1" spc="-10" dirty="0">
                <a:latin typeface="Times New Roman"/>
                <a:cs typeface="Times New Roman"/>
              </a:rPr>
              <a:t>(без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учета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приема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иностранных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лиц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без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гражданства,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в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том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10" dirty="0">
                <a:latin typeface="Times New Roman"/>
                <a:cs typeface="Times New Roman"/>
              </a:rPr>
              <a:t>числе</a:t>
            </a:r>
            <a:r>
              <a:rPr sz="900" i="1" spc="-6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соотечественников,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проживающих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за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рубежом,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в</a:t>
            </a:r>
            <a:r>
              <a:rPr sz="900" i="1" spc="29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соответствии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с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установленной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Правительством </a:t>
            </a:r>
            <a:r>
              <a:rPr sz="900" i="1" spc="6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Российской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Федерации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квотой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на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образование</a:t>
            </a:r>
            <a:r>
              <a:rPr sz="900" i="1" spc="-6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иностранных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лиц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без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гражданства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в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 err="1">
                <a:latin typeface="Times New Roman"/>
                <a:cs typeface="Times New Roman"/>
              </a:rPr>
              <a:t>Российской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dirty="0" err="1" smtClean="0">
                <a:latin typeface="Times New Roman"/>
                <a:cs typeface="Times New Roman"/>
              </a:rPr>
              <a:t>Федерации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7500" y="6219825"/>
            <a:ext cx="5950585" cy="152607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 marL="12701">
              <a:spcBef>
                <a:spcPts val="109"/>
              </a:spcBef>
            </a:pPr>
            <a:r>
              <a:rPr sz="900" b="1" spc="6" dirty="0">
                <a:solidFill>
                  <a:srgbClr val="6F2F9F"/>
                </a:solidFill>
                <a:latin typeface="Times New Roman"/>
                <a:cs typeface="Times New Roman"/>
              </a:rPr>
              <a:t>АНАЛОГИЧНАЯ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ТАБЛИЦА</a:t>
            </a:r>
            <a:r>
              <a:rPr sz="900" b="1" spc="6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заполняется</a:t>
            </a:r>
            <a:r>
              <a:rPr sz="900" b="1" spc="41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по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программам</a:t>
            </a:r>
            <a:r>
              <a:rPr sz="900" b="1" spc="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подготовки</a:t>
            </a:r>
            <a:r>
              <a:rPr sz="900" b="1" spc="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6" dirty="0">
                <a:solidFill>
                  <a:srgbClr val="6F2F9F"/>
                </a:solidFill>
                <a:latin typeface="Times New Roman"/>
                <a:cs typeface="Times New Roman"/>
              </a:rPr>
              <a:t>квалифицированных</a:t>
            </a:r>
            <a:r>
              <a:rPr sz="900" b="1" spc="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рабочих,</a:t>
            </a:r>
            <a:r>
              <a:rPr sz="900" b="1" spc="29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служащих.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7500" y="7031538"/>
            <a:ext cx="9599694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Данные в подразделе </a:t>
            </a:r>
            <a:r>
              <a:rPr lang="ru-RU" sz="1100" dirty="0">
                <a:solidFill>
                  <a:srgbClr val="000000"/>
                </a:solidFill>
                <a:ea typeface="Times New Roman" panose="02020603050405020304" pitchFamily="18" charset="0"/>
              </a:rPr>
              <a:t>2.8 должны </a:t>
            </a:r>
            <a:r>
              <a:rPr lang="ru-RU" sz="11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соответствовать данным с подразделе 2.1.1 </a:t>
            </a:r>
            <a:r>
              <a:rPr lang="ru-RU" sz="1100" dirty="0">
                <a:solidFill>
                  <a:srgbClr val="000000"/>
                </a:solidFill>
                <a:ea typeface="Times New Roman" panose="02020603050405020304" pitchFamily="18" charset="0"/>
              </a:rPr>
              <a:t>по каждой форме обучения</a:t>
            </a:r>
            <a:r>
              <a:rPr lang="ru-RU" sz="11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. </a:t>
            </a:r>
            <a:endParaRPr lang="ru-RU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3136900" y="2562225"/>
            <a:ext cx="2438400" cy="2539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chemeClr val="accent2">
                    <a:lumMod val="75000"/>
                  </a:schemeClr>
                </a:solidFill>
              </a:rPr>
              <a:t>Строка 05</a:t>
            </a:r>
            <a:r>
              <a:rPr lang="ru-RU" sz="1050" dirty="0" smtClean="0"/>
              <a:t>: коррекционные школы</a:t>
            </a:r>
            <a:endParaRPr lang="ru-RU" sz="1050" dirty="0"/>
          </a:p>
        </p:txBody>
      </p:sp>
      <p:cxnSp>
        <p:nvCxnSpPr>
          <p:cNvPr id="8" name="Прямая со стрелкой 7"/>
          <p:cNvCxnSpPr>
            <a:stCxn id="6" idx="1"/>
          </p:cNvCxnSpPr>
          <p:nvPr/>
        </p:nvCxnSpPr>
        <p:spPr>
          <a:xfrm flipH="1" flipV="1">
            <a:off x="2527300" y="2678182"/>
            <a:ext cx="609600" cy="11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156226" y="3475247"/>
            <a:ext cx="6629400" cy="2539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chemeClr val="accent2">
                    <a:lumMod val="75000"/>
                  </a:schemeClr>
                </a:solidFill>
              </a:rPr>
              <a:t>Строка 07</a:t>
            </a:r>
            <a:r>
              <a:rPr lang="ru-RU" sz="1050" dirty="0" smtClean="0"/>
              <a:t>: общеобразовательные отделения при ВУЗах, ПОО.</a:t>
            </a:r>
          </a:p>
        </p:txBody>
      </p:sp>
      <p:cxnSp>
        <p:nvCxnSpPr>
          <p:cNvPr id="11" name="Прямая со стрелкой 10"/>
          <p:cNvCxnSpPr>
            <a:stCxn id="10" idx="1"/>
          </p:cNvCxnSpPr>
          <p:nvPr/>
        </p:nvCxnSpPr>
        <p:spPr>
          <a:xfrm flipH="1" flipV="1">
            <a:off x="2546626" y="3591206"/>
            <a:ext cx="609600" cy="109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64917" y="459994"/>
            <a:ext cx="49714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>
              <a:spcBef>
                <a:spcPts val="101"/>
              </a:spcBef>
            </a:pPr>
            <a:r>
              <a:rPr sz="1100" b="1" dirty="0">
                <a:latin typeface="Times New Roman"/>
                <a:cs typeface="Times New Roman"/>
              </a:rPr>
              <a:t>2.9.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Распределение</a:t>
            </a:r>
            <a:r>
              <a:rPr sz="1100" b="1" spc="6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численности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студентов,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приема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выпуска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6" dirty="0">
                <a:latin typeface="Times New Roman"/>
                <a:cs typeface="Times New Roman"/>
              </a:rPr>
              <a:t>по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гражданству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22232" y="673354"/>
            <a:ext cx="1260475" cy="134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1">
              <a:spcBef>
                <a:spcPts val="90"/>
              </a:spcBef>
            </a:pPr>
            <a:r>
              <a:rPr sz="801" spc="-10" dirty="0">
                <a:latin typeface="Times New Roman"/>
                <a:cs typeface="Times New Roman"/>
              </a:rPr>
              <a:t>Код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по</a:t>
            </a:r>
            <a:r>
              <a:rPr sz="801" spc="-3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ОКЕИ:</a:t>
            </a:r>
            <a:r>
              <a:rPr sz="801" spc="-20" dirty="0">
                <a:latin typeface="Times New Roman"/>
                <a:cs typeface="Times New Roman"/>
              </a:rPr>
              <a:t> </a:t>
            </a:r>
            <a:r>
              <a:rPr sz="801" spc="-15" dirty="0">
                <a:latin typeface="Times New Roman"/>
                <a:cs typeface="Times New Roman"/>
              </a:rPr>
              <a:t>человек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6" dirty="0">
                <a:latin typeface="Times New Roman"/>
                <a:cs typeface="Times New Roman"/>
              </a:rPr>
              <a:t>792</a:t>
            </a:r>
            <a:endParaRPr sz="801">
              <a:latin typeface="Times New Roman"/>
              <a:cs typeface="Times New Roman"/>
            </a:endParaRPr>
          </a:p>
        </p:txBody>
      </p:sp>
      <p:graphicFrame>
        <p:nvGraphicFramePr>
          <p:cNvPr id="7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027876"/>
              </p:ext>
            </p:extLst>
          </p:nvPr>
        </p:nvGraphicFramePr>
        <p:xfrm>
          <a:off x="466344" y="826262"/>
          <a:ext cx="9564366" cy="42312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0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3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05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24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24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705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7243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79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724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6926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7053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5529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109727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625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7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66675" marR="60325" indent="-3175" algn="ctr">
                        <a:lnSpc>
                          <a:spcPts val="740"/>
                        </a:lnSpc>
                      </a:pPr>
                      <a:r>
                        <a:rPr sz="700" spc="-5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60960" marR="50800" algn="ctr">
                        <a:lnSpc>
                          <a:spcPts val="740"/>
                        </a:lnSpc>
                        <a:spcBef>
                          <a:spcPts val="5"/>
                        </a:spcBef>
                      </a:pP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Код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тв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ОКСМ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5"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подготовки специалистов среднего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4130" marR="17780" algn="ctr">
                        <a:lnSpc>
                          <a:spcPts val="740"/>
                        </a:lnSpc>
                        <a:spcBef>
                          <a:spcPts val="5"/>
                        </a:spcBef>
                      </a:pPr>
                      <a:r>
                        <a:rPr sz="700" b="1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700" b="1" spc="-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700" b="1" spc="5" dirty="0">
                          <a:latin typeface="Times New Roman"/>
                          <a:cs typeface="Times New Roman"/>
                        </a:rPr>
                        <a:t>иня</a:t>
                      </a:r>
                      <a:r>
                        <a:rPr sz="700" b="1" spc="-1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– 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мм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.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745"/>
                        </a:lnSpc>
                      </a:pPr>
                      <a:r>
                        <a:rPr sz="700" spc="-15" dirty="0">
                          <a:latin typeface="Times New Roman"/>
                          <a:cs typeface="Times New Roman"/>
                        </a:rPr>
                        <a:t>5–8)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484505">
                        <a:lnSpc>
                          <a:spcPts val="690"/>
                        </a:lnSpc>
                      </a:pPr>
                      <a:r>
                        <a:rPr sz="7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 том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7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обучение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6195" marR="33020" indent="3175" algn="ctr">
                        <a:lnSpc>
                          <a:spcPts val="720"/>
                        </a:lnSpc>
                        <a:spcBef>
                          <a:spcPts val="420"/>
                        </a:spcBef>
                      </a:pPr>
                      <a:r>
                        <a:rPr sz="700" b="1" spc="-5" dirty="0">
                          <a:latin typeface="Times New Roman"/>
                          <a:cs typeface="Times New Roman"/>
                        </a:rPr>
                        <a:t>Числен- </a:t>
                      </a:r>
                      <a:r>
                        <a:rPr sz="7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spc="-10" dirty="0">
                          <a:latin typeface="Times New Roman"/>
                          <a:cs typeface="Times New Roman"/>
                        </a:rPr>
                        <a:t>ность </a:t>
                      </a:r>
                      <a:r>
                        <a:rPr sz="7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b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b="1" spc="-1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b="1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700" b="1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b="1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700" b="1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700" b="1" spc="-1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b="1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b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67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его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8260" marR="40005" algn="ctr">
                        <a:lnSpc>
                          <a:spcPts val="740"/>
                        </a:lnSpc>
                        <a:spcBef>
                          <a:spcPts val="60"/>
                        </a:spcBef>
                      </a:pPr>
                      <a:r>
                        <a:rPr sz="700" spc="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мм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. 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10–13)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518159">
                        <a:lnSpc>
                          <a:spcPts val="690"/>
                        </a:lnSpc>
                      </a:pPr>
                      <a:r>
                        <a:rPr sz="7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 обучаются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2545" marR="39370" algn="ctr">
                        <a:lnSpc>
                          <a:spcPts val="740"/>
                        </a:lnSpc>
                        <a:spcBef>
                          <a:spcPts val="5"/>
                        </a:spcBef>
                      </a:pPr>
                      <a:r>
                        <a:rPr sz="700" b="1" spc="1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b="1" spc="5" dirty="0">
                          <a:latin typeface="Times New Roman"/>
                          <a:cs typeface="Times New Roman"/>
                        </a:rPr>
                        <a:t>ып</a:t>
                      </a:r>
                      <a:r>
                        <a:rPr sz="700" b="1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700" b="1" dirty="0">
                          <a:latin typeface="Times New Roman"/>
                          <a:cs typeface="Times New Roman"/>
                        </a:rPr>
                        <a:t>ск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– 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мм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.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745"/>
                        </a:lnSpc>
                      </a:pPr>
                      <a:r>
                        <a:rPr sz="700" spc="-15" dirty="0">
                          <a:latin typeface="Times New Roman"/>
                          <a:cs typeface="Times New Roman"/>
                        </a:rPr>
                        <a:t>15–18)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514984">
                        <a:lnSpc>
                          <a:spcPts val="690"/>
                        </a:lnSpc>
                      </a:pPr>
                      <a:r>
                        <a:rPr sz="7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обучались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9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78740">
                        <a:lnSpc>
                          <a:spcPts val="695"/>
                        </a:lnSpc>
                      </a:pP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ет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бюд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асс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й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42545" marR="33655" indent="-2540" algn="ctr">
                        <a:lnSpc>
                          <a:spcPts val="74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 д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м 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об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оказании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 платных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образова-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 тельных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услуг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79375">
                        <a:lnSpc>
                          <a:spcPts val="695"/>
                        </a:lnSpc>
                      </a:pP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ет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бюд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7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асс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й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42545" marR="33655" indent="-2540" algn="ctr">
                        <a:lnSpc>
                          <a:spcPts val="74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 д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м 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об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оказании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 платных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образова-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 тельных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услуг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78740">
                        <a:lnSpc>
                          <a:spcPts val="695"/>
                        </a:lnSpc>
                      </a:pP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7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счет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бюджетных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ассигнований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33020" marR="24765" indent="-2540" algn="ctr">
                        <a:lnSpc>
                          <a:spcPts val="74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 д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м 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об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оказании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 платных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образова-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 тельных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30" dirty="0">
                          <a:latin typeface="Times New Roman"/>
                          <a:cs typeface="Times New Roman"/>
                        </a:rPr>
                        <a:t>услуг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4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8260" marR="41910" algn="ctr">
                        <a:lnSpc>
                          <a:spcPts val="74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фе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ь- 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ного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 бюджета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24130" marR="21590" indent="3810" algn="ctr">
                        <a:lnSpc>
                          <a:spcPts val="74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бюджета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субъекта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Россий-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ской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Фе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ци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6675" marR="55244" indent="-3175">
                        <a:lnSpc>
                          <a:spcPts val="740"/>
                        </a:lnSpc>
                      </a:pP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го 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бюд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8895" marR="41910" algn="ctr">
                        <a:lnSpc>
                          <a:spcPts val="74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фе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ного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 бюджета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24130" marR="21590" indent="3810" algn="ctr">
                        <a:lnSpc>
                          <a:spcPts val="74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бюджета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субъекта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Россий-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ской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Фе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ци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6675" marR="55244" indent="-3175">
                        <a:lnSpc>
                          <a:spcPts val="740"/>
                        </a:lnSpc>
                      </a:pP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го 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бюд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8260" marR="41910" algn="ctr">
                        <a:lnSpc>
                          <a:spcPts val="74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фе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ного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 бюджета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24130" marR="19050" indent="3810" algn="ctr">
                        <a:lnSpc>
                          <a:spcPts val="740"/>
                        </a:lnSpc>
                        <a:spcBef>
                          <a:spcPts val="5"/>
                        </a:spcBef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бюджета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субъекта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Россий- </a:t>
                      </a:r>
                      <a:r>
                        <a:rPr sz="7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ской </a:t>
                      </a:r>
                      <a:r>
                        <a:rPr sz="7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Фе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ци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6675" marR="57785" indent="-3175">
                        <a:lnSpc>
                          <a:spcPts val="740"/>
                        </a:lnSpc>
                      </a:pPr>
                      <a:r>
                        <a:rPr sz="700" spc="-1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700" spc="-2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spc="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7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го  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бюд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7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7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982"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765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1295" algn="r">
                        <a:lnSpc>
                          <a:spcPts val="765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ts val="765"/>
                        </a:lnSpc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65"/>
                        </a:lnSpc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2880">
                        <a:lnSpc>
                          <a:spcPts val="765"/>
                        </a:lnSpc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ts val="765"/>
                        </a:lnSpc>
                      </a:pP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18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36830" marR="247015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Студенты,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обучающиеся на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условиях 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общего приема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02,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03,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04)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0922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846"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643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3665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граждане</a:t>
                      </a:r>
                      <a:r>
                        <a:rPr sz="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Российской</a:t>
                      </a:r>
                      <a:r>
                        <a:rPr sz="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Федерации</a:t>
                      </a:r>
                      <a:endParaRPr sz="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508">
                <a:tc>
                  <a:txBody>
                    <a:bodyPr/>
                    <a:lstStyle/>
                    <a:p>
                      <a:pPr marL="36830" marR="153035">
                        <a:lnSpc>
                          <a:spcPts val="910"/>
                        </a:lnSpc>
                        <a:spcBef>
                          <a:spcPts val="114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граждане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иностранных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государств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922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143510" marR="39751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иностранных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государств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(указать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каких):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6558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лица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без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гражданства</a:t>
                      </a:r>
                      <a:endParaRPr sz="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841501">
                <a:tc>
                  <a:txBody>
                    <a:bodyPr/>
                    <a:lstStyle/>
                    <a:p>
                      <a:pPr marL="36830" marR="38100">
                        <a:lnSpc>
                          <a:spcPct val="85400"/>
                        </a:lnSpc>
                        <a:spcBef>
                          <a:spcPts val="2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Кроме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того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, иностранные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граждане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лица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без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гражданства,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том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числе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соотечественники,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проживающие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за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рубежом, 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обучающиеся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соответствии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 установленной </a:t>
                      </a:r>
                      <a:r>
                        <a:rPr sz="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Правительством Российской </a:t>
                      </a:r>
                      <a:r>
                        <a:rPr sz="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Федерации </a:t>
                      </a:r>
                      <a:r>
                        <a:rPr sz="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квотой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(сумма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06,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07)</a:t>
                      </a: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10922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R="201295" algn="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21018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10185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00660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2846"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9489">
                <a:tc>
                  <a:txBody>
                    <a:bodyPr/>
                    <a:lstStyle/>
                    <a:p>
                      <a:pPr marL="36830" marR="153035">
                        <a:lnSpc>
                          <a:spcPts val="910"/>
                        </a:lnSpc>
                        <a:spcBef>
                          <a:spcPts val="9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граждане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иностранных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государств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2508">
                <a:tc>
                  <a:txBody>
                    <a:bodyPr/>
                    <a:lstStyle/>
                    <a:p>
                      <a:pPr marL="143510" marR="39751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иностранных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государств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(указать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каких):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3683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лица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без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гражданства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129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136900" y="2939781"/>
            <a:ext cx="6096000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Лицо без гражданства – физическое лицо, не являющееся гражданином Российской Федерации и не имеющее доказательств наличия гражданства (подданства) иностранного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государства.</a:t>
            </a:r>
            <a:endParaRPr lang="ru-RU" sz="105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136900" y="2190704"/>
            <a:ext cx="6096000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Гражданин Российской Федерации, имеющий также иное гражданство,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учитывается как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гражданин Российской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Федерации.</a:t>
            </a:r>
            <a:endParaRPr lang="ru-RU" sz="105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58189" y="6848267"/>
            <a:ext cx="9757014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Данные в подразделе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2.9 должны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соответствовать данным в подразделах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2.1.1, 2.1.2, 2.1.3, 2.1.5, 2.1.6,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2.1.7 по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каждой форме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обучения.</a:t>
            </a:r>
            <a:endParaRPr lang="ru-RU" sz="105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764917" y="3804641"/>
            <a:ext cx="5661532" cy="253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Студентов, обучающихся на программах СПО </a:t>
            </a:r>
            <a:r>
              <a:rPr lang="ru-RU" sz="1050" dirty="0" smtClean="0">
                <a:ea typeface="Times New Roman" panose="02020603050405020304" pitchFamily="18" charset="0"/>
              </a:rPr>
              <a:t>по квоте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, в организациях Самарской области нет.</a:t>
            </a:r>
            <a:endParaRPr lang="ru-RU" sz="1050" dirty="0"/>
          </a:p>
        </p:txBody>
      </p:sp>
      <p:sp>
        <p:nvSpPr>
          <p:cNvPr id="12" name="object 4"/>
          <p:cNvSpPr txBox="1"/>
          <p:nvPr/>
        </p:nvSpPr>
        <p:spPr>
          <a:xfrm>
            <a:off x="546100" y="5269528"/>
            <a:ext cx="5950585" cy="152607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 marL="12701">
              <a:spcBef>
                <a:spcPts val="109"/>
              </a:spcBef>
            </a:pPr>
            <a:r>
              <a:rPr sz="900" b="1" spc="6" dirty="0">
                <a:solidFill>
                  <a:srgbClr val="6F2F9F"/>
                </a:solidFill>
                <a:latin typeface="Times New Roman"/>
                <a:cs typeface="Times New Roman"/>
              </a:rPr>
              <a:t>АНАЛОГИЧНАЯ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ТАБЛИЦА</a:t>
            </a:r>
            <a:r>
              <a:rPr sz="900" b="1" spc="6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заполняется</a:t>
            </a:r>
            <a:r>
              <a:rPr sz="900" b="1" spc="41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по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программам</a:t>
            </a:r>
            <a:r>
              <a:rPr sz="900" b="1" spc="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подготовки</a:t>
            </a:r>
            <a:r>
              <a:rPr sz="900" b="1" spc="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6" dirty="0">
                <a:solidFill>
                  <a:srgbClr val="6F2F9F"/>
                </a:solidFill>
                <a:latin typeface="Times New Roman"/>
                <a:cs typeface="Times New Roman"/>
              </a:rPr>
              <a:t>квалифицированных</a:t>
            </a:r>
            <a:r>
              <a:rPr sz="900" b="1" spc="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рабочих,</a:t>
            </a:r>
            <a:r>
              <a:rPr sz="900" b="1" spc="29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служащих.</a:t>
            </a:r>
            <a:endParaRPr sz="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6972" y="482549"/>
            <a:ext cx="8946515" cy="613118"/>
          </a:xfrm>
          <a:prstGeom prst="rect">
            <a:avLst/>
          </a:prstGeom>
        </p:spPr>
        <p:txBody>
          <a:bodyPr vert="horz" wrap="square" lIns="0" tIns="27306" rIns="0" bIns="0" rtlCol="0">
            <a:spAutoFit/>
          </a:bodyPr>
          <a:lstStyle/>
          <a:p>
            <a:pPr marL="1710743">
              <a:spcBef>
                <a:spcPts val="216"/>
              </a:spcBef>
            </a:pPr>
            <a:r>
              <a:rPr sz="1100" b="1" dirty="0">
                <a:latin typeface="Times New Roman"/>
                <a:cs typeface="Times New Roman"/>
              </a:rPr>
              <a:t>2.10.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Распределение</a:t>
            </a:r>
            <a:r>
              <a:rPr sz="1100" b="1" dirty="0">
                <a:latin typeface="Times New Roman"/>
                <a:cs typeface="Times New Roman"/>
              </a:rPr>
              <a:t> численности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студентов,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приема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выпуска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6" dirty="0">
                <a:latin typeface="Times New Roman"/>
                <a:cs typeface="Times New Roman"/>
              </a:rPr>
              <a:t>по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возрасту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полу</a:t>
            </a:r>
            <a:endParaRPr sz="1100">
              <a:latin typeface="Times New Roman"/>
              <a:cs typeface="Times New Roman"/>
            </a:endParaRPr>
          </a:p>
          <a:p>
            <a:pPr marL="506111" marR="314335" indent="-494045">
              <a:lnSpc>
                <a:spcPct val="77800"/>
              </a:lnSpc>
              <a:spcBef>
                <a:spcPts val="340"/>
              </a:spcBef>
            </a:pPr>
            <a:r>
              <a:rPr sz="900" i="1" spc="-10" dirty="0">
                <a:latin typeface="Times New Roman"/>
                <a:cs typeface="Times New Roman"/>
              </a:rPr>
              <a:t>(без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учета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студентов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из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числа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иностранных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лиц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без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гражданства,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в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том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числе</a:t>
            </a:r>
            <a:r>
              <a:rPr sz="900" i="1" spc="-6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соотечественников,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проживающих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за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рубежом,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обучающихся</a:t>
            </a:r>
            <a:r>
              <a:rPr sz="900" i="1" spc="101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в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соответствии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с 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установленной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Правительством</a:t>
            </a:r>
            <a:r>
              <a:rPr sz="900" i="1" spc="6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Российской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Федерации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квотой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на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образование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иностранных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лиц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без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гражданства</a:t>
            </a:r>
            <a:r>
              <a:rPr sz="900" i="1" spc="8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в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Российской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Федерации)</a:t>
            </a:r>
            <a:endParaRPr sz="900">
              <a:latin typeface="Times New Roman"/>
              <a:cs typeface="Times New Roman"/>
            </a:endParaRPr>
          </a:p>
          <a:p>
            <a:pPr marL="7698983">
              <a:spcBef>
                <a:spcPts val="319"/>
              </a:spcBef>
            </a:pPr>
            <a:r>
              <a:rPr sz="801" spc="-10" dirty="0">
                <a:latin typeface="Times New Roman"/>
                <a:cs typeface="Times New Roman"/>
              </a:rPr>
              <a:t>Код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по</a:t>
            </a:r>
            <a:r>
              <a:rPr sz="801" spc="-3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ОКЕИ:</a:t>
            </a:r>
            <a:r>
              <a:rPr sz="801" spc="-20" dirty="0">
                <a:latin typeface="Times New Roman"/>
                <a:cs typeface="Times New Roman"/>
              </a:rPr>
              <a:t> </a:t>
            </a:r>
            <a:r>
              <a:rPr sz="801" spc="-15" dirty="0">
                <a:latin typeface="Times New Roman"/>
                <a:cs typeface="Times New Roman"/>
              </a:rPr>
              <a:t>человек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6" dirty="0">
                <a:latin typeface="Times New Roman"/>
                <a:cs typeface="Times New Roman"/>
              </a:rPr>
              <a:t>792</a:t>
            </a:r>
            <a:endParaRPr sz="801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7794" y="6200751"/>
            <a:ext cx="5950585" cy="152607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 marL="12701">
              <a:spcBef>
                <a:spcPts val="109"/>
              </a:spcBef>
            </a:pPr>
            <a:r>
              <a:rPr sz="900" b="1" spc="6" dirty="0">
                <a:solidFill>
                  <a:srgbClr val="6F2F9F"/>
                </a:solidFill>
                <a:latin typeface="Times New Roman"/>
                <a:cs typeface="Times New Roman"/>
              </a:rPr>
              <a:t>АНАЛОГИЧНАЯ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ТАБЛИЦА</a:t>
            </a:r>
            <a:r>
              <a:rPr sz="900" b="1" spc="6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заполняется</a:t>
            </a:r>
            <a:r>
              <a:rPr sz="900" b="1" spc="41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по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dirty="0">
                <a:solidFill>
                  <a:srgbClr val="6F2F9F"/>
                </a:solidFill>
                <a:latin typeface="Times New Roman"/>
                <a:cs typeface="Times New Roman"/>
              </a:rPr>
              <a:t>программам</a:t>
            </a:r>
            <a:r>
              <a:rPr sz="900" b="1" spc="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подготовки</a:t>
            </a:r>
            <a:r>
              <a:rPr sz="900" b="1" spc="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6" dirty="0">
                <a:solidFill>
                  <a:srgbClr val="6F2F9F"/>
                </a:solidFill>
                <a:latin typeface="Times New Roman"/>
                <a:cs typeface="Times New Roman"/>
              </a:rPr>
              <a:t>квалифицированных</a:t>
            </a:r>
            <a:r>
              <a:rPr sz="900" b="1" spc="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рабочих,</a:t>
            </a:r>
            <a:r>
              <a:rPr sz="900" b="1" spc="29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b="1" spc="-6" dirty="0">
                <a:solidFill>
                  <a:srgbClr val="6F2F9F"/>
                </a:solidFill>
                <a:latin typeface="Times New Roman"/>
                <a:cs typeface="Times New Roman"/>
              </a:rPr>
              <a:t>служащих.</a:t>
            </a:r>
            <a:endParaRPr sz="900" dirty="0">
              <a:latin typeface="Times New Roman"/>
              <a:cs typeface="Times New Roman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394621"/>
              </p:ext>
            </p:extLst>
          </p:nvPr>
        </p:nvGraphicFramePr>
        <p:xfrm>
          <a:off x="527100" y="1116202"/>
          <a:ext cx="9499594" cy="46343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3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65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8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46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38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3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91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974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717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652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5652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5652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5974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4364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121919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8260" marR="45085" indent="97155">
                        <a:lnSpc>
                          <a:spcPts val="910"/>
                        </a:lnSpc>
                        <a:spcBef>
                          <a:spcPts val="77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4"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подготовки специалистов среднего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9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основного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 marL="795655">
                        <a:lnSpc>
                          <a:spcPts val="860"/>
                        </a:lnSpc>
                      </a:pP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базе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Принято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0" marR="55880" indent="69850">
                        <a:lnSpc>
                          <a:spcPts val="91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42545" marR="38735" indent="3175" algn="ctr">
                        <a:lnSpc>
                          <a:spcPts val="91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Числен-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ность 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с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b="1" spc="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b="1" spc="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635" algn="ctr">
                        <a:lnSpc>
                          <a:spcPts val="86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Выпуск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0" marR="59055" indent="69850">
                        <a:lnSpc>
                          <a:spcPts val="91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Принято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0" marR="55880" indent="69850">
                        <a:lnSpc>
                          <a:spcPts val="91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42545" marR="39370" indent="3810" algn="ctr">
                        <a:lnSpc>
                          <a:spcPts val="91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Числен-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ность 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с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де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b="1" spc="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в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3500" marR="55880" indent="69850">
                        <a:lnSpc>
                          <a:spcPts val="91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Выпуск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7785" marR="50165" indent="69850">
                        <a:lnSpc>
                          <a:spcPts val="91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5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82880" marR="68580" indent="-104139">
                        <a:lnSpc>
                          <a:spcPts val="9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6045" marR="95250" algn="ctr">
                        <a:lnSpc>
                          <a:spcPts val="910"/>
                        </a:lnSpc>
                      </a:pP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ваиваю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мму 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общего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9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55880" indent="69850">
                        <a:lnSpc>
                          <a:spcPts val="91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ы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0208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6315">
                <a:tc>
                  <a:txBody>
                    <a:bodyPr/>
                    <a:lstStyle/>
                    <a:p>
                      <a:pPr marL="66675" marR="101600">
                        <a:lnSpc>
                          <a:spcPct val="90100"/>
                        </a:lnSpc>
                        <a:spcBef>
                          <a:spcPts val="1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возрасте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(число полных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лет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 1 </a:t>
                      </a:r>
                      <a:r>
                        <a:rPr sz="800" spc="-5" dirty="0" err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января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spc="-2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2027</a:t>
                      </a:r>
                      <a:r>
                        <a:rPr lang="ru-RU" sz="800" spc="-20" baseline="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 err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6675">
                        <a:lnSpc>
                          <a:spcPts val="95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оло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т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0208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13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0207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14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0208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15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046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16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0207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17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0207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0208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19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0207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0462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21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год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0207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22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года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0207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23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года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0208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24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года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0207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25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0588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26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0207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27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0208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28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0207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29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0208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30–34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года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0207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35–39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40461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37794" y="5837072"/>
            <a:ext cx="9529406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Данные в подразделе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2.10 должны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соответствовать данным в подразделах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2.1.1, 2.1.2, 2.1.3 по каждой форме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обучения.</a:t>
            </a:r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10483" y="768234"/>
            <a:ext cx="7121525" cy="597727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814095">
              <a:spcBef>
                <a:spcPts val="439"/>
              </a:spcBef>
            </a:pPr>
            <a:r>
              <a:rPr sz="1200" b="1" spc="-6" dirty="0">
                <a:latin typeface="Times New Roman"/>
                <a:cs typeface="Times New Roman"/>
              </a:rPr>
              <a:t>Раздел </a:t>
            </a:r>
            <a:r>
              <a:rPr sz="1200" b="1" dirty="0">
                <a:latin typeface="Times New Roman"/>
                <a:cs typeface="Times New Roman"/>
              </a:rPr>
              <a:t>3.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6" dirty="0">
                <a:latin typeface="Times New Roman"/>
                <a:cs typeface="Times New Roman"/>
              </a:rPr>
              <a:t>Сведения</a:t>
            </a:r>
            <a:r>
              <a:rPr sz="1200" b="1" dirty="0">
                <a:latin typeface="Times New Roman"/>
                <a:cs typeface="Times New Roman"/>
              </a:rPr>
              <a:t> о </a:t>
            </a:r>
            <a:r>
              <a:rPr sz="1200" b="1" spc="-6" dirty="0">
                <a:latin typeface="Times New Roman"/>
                <a:cs typeface="Times New Roman"/>
              </a:rPr>
              <a:t>персонале </a:t>
            </a:r>
            <a:r>
              <a:rPr sz="1200" b="1" dirty="0">
                <a:latin typeface="Times New Roman"/>
                <a:cs typeface="Times New Roman"/>
              </a:rPr>
              <a:t>организации</a:t>
            </a:r>
            <a:endParaRPr sz="1200" dirty="0">
              <a:latin typeface="Times New Roman"/>
              <a:cs typeface="Times New Roman"/>
            </a:endParaRPr>
          </a:p>
          <a:p>
            <a:pPr marL="12701">
              <a:spcBef>
                <a:spcPts val="315"/>
              </a:spcBef>
            </a:pPr>
            <a:r>
              <a:rPr sz="1100" b="1" dirty="0">
                <a:latin typeface="Times New Roman"/>
                <a:cs typeface="Times New Roman"/>
              </a:rPr>
              <a:t>3.1.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Распределение</a:t>
            </a:r>
            <a:r>
              <a:rPr sz="1100" b="1" dirty="0">
                <a:latin typeface="Times New Roman"/>
                <a:cs typeface="Times New Roman"/>
              </a:rPr>
              <a:t> численности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персонала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6" dirty="0">
                <a:latin typeface="Times New Roman"/>
                <a:cs typeface="Times New Roman"/>
              </a:rPr>
              <a:t>по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уровню</a:t>
            </a:r>
            <a:r>
              <a:rPr sz="1100" b="1" spc="6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образования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полу</a:t>
            </a:r>
            <a:endParaRPr sz="1100" dirty="0">
              <a:latin typeface="Times New Roman"/>
              <a:cs typeface="Times New Roman"/>
            </a:endParaRPr>
          </a:p>
          <a:p>
            <a:pPr marL="314335">
              <a:spcBef>
                <a:spcPts val="204"/>
              </a:spcBef>
            </a:pPr>
            <a:r>
              <a:rPr sz="801" i="1" spc="-10" dirty="0">
                <a:latin typeface="Times New Roman"/>
                <a:cs typeface="Times New Roman"/>
              </a:rPr>
              <a:t>(без внешних</a:t>
            </a:r>
            <a:r>
              <a:rPr sz="801" i="1" spc="-6" dirty="0">
                <a:latin typeface="Times New Roman"/>
                <a:cs typeface="Times New Roman"/>
              </a:rPr>
              <a:t> совместителей</a:t>
            </a:r>
            <a:r>
              <a:rPr sz="801" i="1" dirty="0">
                <a:latin typeface="Times New Roman"/>
                <a:cs typeface="Times New Roman"/>
              </a:rPr>
              <a:t> </a:t>
            </a:r>
            <a:r>
              <a:rPr sz="801" i="1" spc="-6" dirty="0">
                <a:latin typeface="Times New Roman"/>
                <a:cs typeface="Times New Roman"/>
              </a:rPr>
              <a:t>и</a:t>
            </a:r>
            <a:r>
              <a:rPr sz="801" i="1" dirty="0">
                <a:latin typeface="Times New Roman"/>
                <a:cs typeface="Times New Roman"/>
              </a:rPr>
              <a:t> работающих</a:t>
            </a:r>
            <a:r>
              <a:rPr sz="801" i="1" spc="-6" dirty="0">
                <a:latin typeface="Times New Roman"/>
                <a:cs typeface="Times New Roman"/>
              </a:rPr>
              <a:t> </a:t>
            </a:r>
            <a:r>
              <a:rPr sz="801" i="1" dirty="0">
                <a:latin typeface="Times New Roman"/>
                <a:cs typeface="Times New Roman"/>
              </a:rPr>
              <a:t>по</a:t>
            </a:r>
            <a:r>
              <a:rPr sz="801" i="1" spc="6" dirty="0">
                <a:latin typeface="Times New Roman"/>
                <a:cs typeface="Times New Roman"/>
              </a:rPr>
              <a:t> </a:t>
            </a:r>
            <a:r>
              <a:rPr sz="801" i="1" dirty="0">
                <a:latin typeface="Times New Roman"/>
                <a:cs typeface="Times New Roman"/>
              </a:rPr>
              <a:t>договорам</a:t>
            </a:r>
            <a:r>
              <a:rPr sz="801" i="1" spc="-10" dirty="0">
                <a:latin typeface="Times New Roman"/>
                <a:cs typeface="Times New Roman"/>
              </a:rPr>
              <a:t> </a:t>
            </a:r>
            <a:r>
              <a:rPr sz="801" i="1" dirty="0">
                <a:latin typeface="Times New Roman"/>
                <a:cs typeface="Times New Roman"/>
              </a:rPr>
              <a:t>гражданско-правового </a:t>
            </a:r>
            <a:r>
              <a:rPr sz="801" i="1" dirty="0" err="1">
                <a:latin typeface="Times New Roman"/>
                <a:cs typeface="Times New Roman"/>
              </a:rPr>
              <a:t>характера</a:t>
            </a:r>
            <a:r>
              <a:rPr sz="801" i="1" dirty="0" smtClean="0">
                <a:latin typeface="Times New Roman"/>
                <a:cs typeface="Times New Roman"/>
              </a:rPr>
              <a:t>)</a:t>
            </a:r>
            <a:endParaRPr sz="801" dirty="0">
              <a:latin typeface="Times New Roman"/>
              <a:cs typeface="Times New Roman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978832"/>
              </p:ext>
            </p:extLst>
          </p:nvPr>
        </p:nvGraphicFramePr>
        <p:xfrm>
          <a:off x="501602" y="1414254"/>
          <a:ext cx="9630406" cy="58635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48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6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4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4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08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89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292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0899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894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957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2610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158496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20040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7305" marR="19685" indent="1270" algn="ctr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88265" marR="58419" indent="-21590" algn="just">
                        <a:lnSpc>
                          <a:spcPts val="9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се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чело- </a:t>
                      </a:r>
                      <a:r>
                        <a:rPr sz="800" spc="-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век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0">
                  <a:txBody>
                    <a:bodyPr/>
                    <a:lstStyle/>
                    <a:p>
                      <a:pPr marL="158496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3)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имеют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образование: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39370" marR="32384" algn="ctr">
                        <a:lnSpc>
                          <a:spcPct val="95000"/>
                        </a:lnSpc>
                      </a:pP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работников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в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пересчете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полную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занятость,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единица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9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высшее</a:t>
                      </a:r>
                      <a:endParaRPr sz="8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45085" marR="33655" indent="48260" algn="just">
                        <a:lnSpc>
                          <a:spcPct val="951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(гр.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4)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педаго-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имеют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 dirty="0">
                        <a:latin typeface="Times New Roman"/>
                        <a:cs typeface="Times New Roman"/>
                      </a:endParaRPr>
                    </a:p>
                    <a:p>
                      <a:pPr marL="30480" marR="17145" algn="ctr">
                        <a:lnSpc>
                          <a:spcPct val="95000"/>
                        </a:lnSpc>
                      </a:pP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оф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сиональное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программам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специалистов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57785" marR="53340" indent="17780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(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</a:t>
                      </a:r>
                    </a:p>
                    <a:p>
                      <a:pPr marL="27305" marR="17780" indent="27305">
                        <a:lnSpc>
                          <a:spcPts val="91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педаго-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76200" marR="64769" indent="-2540" algn="ctr">
                        <a:lnSpc>
                          <a:spcPts val="910"/>
                        </a:lnSpc>
                        <a:spcBef>
                          <a:spcPts val="15"/>
                        </a:spcBef>
                      </a:pP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среднее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профессио-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нальное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</a:p>
                    <a:p>
                      <a:pPr marL="139700" marR="133350" algn="ctr">
                        <a:lnSpc>
                          <a:spcPts val="910"/>
                        </a:lnSpc>
                        <a:spcBef>
                          <a:spcPts val="10"/>
                        </a:spcBef>
                      </a:pP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мм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м 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подготовки</a:t>
                      </a:r>
                      <a:endParaRPr sz="8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27305" marR="16510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ных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рабочих,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имеют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97155" marR="90170" algn="ctr">
                        <a:lnSpc>
                          <a:spcPts val="910"/>
                        </a:lnSpc>
                        <a:spcBef>
                          <a:spcPts val="4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ные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категории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164465" marR="46990" indent="-104139">
                        <a:lnSpc>
                          <a:spcPts val="910"/>
                        </a:lnSpc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48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94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4417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ученую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степень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высшую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первую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2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33985" marR="60325" indent="-70485">
                        <a:lnSpc>
                          <a:spcPts val="9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наук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70180" marR="43180" indent="-121920">
                        <a:lnSpc>
                          <a:spcPts val="9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наук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PhD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30810" marR="50165" indent="-73660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сора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доцента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532">
                <a:tc>
                  <a:txBody>
                    <a:bodyPr/>
                    <a:lstStyle/>
                    <a:p>
                      <a:pPr algn="ctr">
                        <a:lnSpc>
                          <a:spcPts val="90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90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90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904">
                <a:tc>
                  <a:txBody>
                    <a:bodyPr/>
                    <a:lstStyle/>
                    <a:p>
                      <a:pPr marL="66675" marR="347345">
                        <a:lnSpc>
                          <a:spcPts val="910"/>
                        </a:lnSpc>
                        <a:spcBef>
                          <a:spcPts val="42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работников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02,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ts val="79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x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9148">
                <a:tc>
                  <a:txBody>
                    <a:bodyPr/>
                    <a:lstStyle/>
                    <a:p>
                      <a:pPr marL="13970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81915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ts val="815"/>
                        </a:lnSpc>
                        <a:spcBef>
                          <a:spcPts val="260"/>
                        </a:spcBef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x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302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7363">
                <a:tc>
                  <a:txBody>
                    <a:bodyPr/>
                    <a:lstStyle/>
                    <a:p>
                      <a:pPr marL="139700">
                        <a:lnSpc>
                          <a:spcPts val="93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руководящие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ts val="790"/>
                        </a:lnSpc>
                        <a:spcBef>
                          <a:spcPts val="190"/>
                        </a:spcBef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x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9275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81915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ts val="815"/>
                        </a:lnSpc>
                        <a:spcBef>
                          <a:spcPts val="260"/>
                        </a:spcBef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x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302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490">
                <a:tc>
                  <a:txBody>
                    <a:bodyPr/>
                    <a:lstStyle/>
                    <a:p>
                      <a:pPr marL="210185">
                        <a:lnSpc>
                          <a:spcPts val="93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нача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ts val="790"/>
                        </a:lnSpc>
                        <a:spcBef>
                          <a:spcPts val="190"/>
                        </a:spcBef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x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413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128">
                <a:tc>
                  <a:txBody>
                    <a:bodyPr/>
                    <a:lstStyle/>
                    <a:p>
                      <a:pPr marL="210185" marR="61595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(начальника)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86385">
                        <a:lnSpc>
                          <a:spcPts val="790"/>
                        </a:lnSpc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x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800" dirty="0" smtClean="0">
                          <a:solidFill>
                            <a:srgbClr val="FF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из них - заместитель директора (начальника) по воспитательной работе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lang="ru-RU" sz="800" dirty="0" smtClean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05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ts val="790"/>
                        </a:lnSpc>
                        <a:spcBef>
                          <a:spcPts val="259"/>
                        </a:spcBef>
                      </a:pPr>
                      <a:r>
                        <a:rPr lang="ru-RU" sz="700" dirty="0" smtClean="0">
                          <a:latin typeface="Times New Roman"/>
                          <a:cs typeface="Times New Roman"/>
                        </a:rPr>
                        <a:t>х</a:t>
                      </a: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3019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9864570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руководитель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филиала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ts val="790"/>
                        </a:lnSpc>
                        <a:spcBef>
                          <a:spcPts val="259"/>
                        </a:spcBef>
                      </a:pPr>
                      <a:r>
                        <a:rPr sz="700" dirty="0">
                          <a:latin typeface="Times New Roman"/>
                          <a:cs typeface="Times New Roman"/>
                        </a:rPr>
                        <a:t>x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33019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381">
                <a:tc>
                  <a:txBody>
                    <a:bodyPr/>
                    <a:lstStyle/>
                    <a:p>
                      <a:pPr marL="139700" marR="19177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педагогические работники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800" spc="-20" dirty="0" err="1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,1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–2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2846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50" dirty="0">
                        <a:latin typeface="Times New Roman"/>
                        <a:cs typeface="Times New Roman"/>
                      </a:endParaRPr>
                    </a:p>
                    <a:p>
                      <a:pPr marL="81915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9489">
                <a:tc>
                  <a:txBody>
                    <a:bodyPr/>
                    <a:lstStyle/>
                    <a:p>
                      <a:pPr marL="210185" marR="314325">
                        <a:lnSpc>
                          <a:spcPts val="910"/>
                        </a:lnSpc>
                        <a:spcBef>
                          <a:spcPts val="9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 –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се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мма  </a:t>
                      </a:r>
                      <a:r>
                        <a:rPr sz="800" spc="-20" dirty="0" err="1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–1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2846">
                <a:tc>
                  <a:txBody>
                    <a:bodyPr/>
                    <a:lstStyle/>
                    <a:p>
                      <a:pPr marL="28800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75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75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75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5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750" spc="-1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750" dirty="0">
                          <a:latin typeface="Times New Roman"/>
                          <a:cs typeface="Times New Roman"/>
                        </a:rPr>
                        <a:t>: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81915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9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3665">
                <a:tc>
                  <a:txBody>
                    <a:bodyPr/>
                    <a:lstStyle/>
                    <a:p>
                      <a:pPr marL="28800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750" spc="-15" dirty="0">
                          <a:latin typeface="Times New Roman"/>
                          <a:cs typeface="Times New Roman"/>
                        </a:rPr>
                        <a:t>общеобразовательных </a:t>
                      </a:r>
                      <a:r>
                        <a:rPr sz="750" spc="-10" dirty="0">
                          <a:latin typeface="Times New Roman"/>
                          <a:cs typeface="Times New Roman"/>
                        </a:rPr>
                        <a:t>дисциплин</a:t>
                      </a:r>
                      <a:endParaRPr sz="75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3949">
                <a:tc>
                  <a:txBody>
                    <a:bodyPr/>
                    <a:lstStyle/>
                    <a:p>
                      <a:pPr marL="288000">
                        <a:lnSpc>
                          <a:spcPts val="885"/>
                        </a:lnSpc>
                      </a:pPr>
                      <a:r>
                        <a:rPr sz="75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75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50" spc="-10" dirty="0">
                          <a:latin typeface="Times New Roman"/>
                          <a:cs typeface="Times New Roman"/>
                        </a:rPr>
                        <a:t>гуманитарного</a:t>
                      </a:r>
                      <a:endParaRPr sz="750" dirty="0">
                        <a:latin typeface="Times New Roman"/>
                        <a:cs typeface="Times New Roman"/>
                      </a:endParaRPr>
                    </a:p>
                    <a:p>
                      <a:pPr marL="288000" marR="311785">
                        <a:lnSpc>
                          <a:spcPts val="910"/>
                        </a:lnSpc>
                      </a:pPr>
                      <a:r>
                        <a:rPr sz="75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7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5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75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50" spc="5" dirty="0">
                          <a:latin typeface="Times New Roman"/>
                          <a:cs typeface="Times New Roman"/>
                        </a:rPr>
                        <a:t>циа</a:t>
                      </a:r>
                      <a:r>
                        <a:rPr sz="75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75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75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75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50" spc="-2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750" spc="-5" dirty="0">
                          <a:latin typeface="Times New Roman"/>
                          <a:cs typeface="Times New Roman"/>
                        </a:rPr>
                        <a:t>э</a:t>
                      </a:r>
                      <a:r>
                        <a:rPr sz="75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75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5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75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5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750" spc="5" dirty="0"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75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75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75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75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75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750" spc="-1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75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50" spc="-5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75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10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288000" marR="238125">
                        <a:lnSpc>
                          <a:spcPts val="910"/>
                        </a:lnSpc>
                      </a:pPr>
                      <a:r>
                        <a:rPr sz="750" spc="-10" dirty="0">
                          <a:latin typeface="Times New Roman"/>
                          <a:cs typeface="Times New Roman"/>
                        </a:rPr>
                        <a:t>математического </a:t>
                      </a:r>
                      <a:r>
                        <a:rPr sz="750" spc="-5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750" spc="-10" dirty="0">
                          <a:latin typeface="Times New Roman"/>
                          <a:cs typeface="Times New Roman"/>
                        </a:rPr>
                        <a:t>общего </a:t>
                      </a:r>
                      <a:r>
                        <a:rPr sz="7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50" spc="-15" dirty="0">
                          <a:latin typeface="Times New Roman"/>
                          <a:cs typeface="Times New Roman"/>
                        </a:rPr>
                        <a:t>естественнонаучного</a:t>
                      </a:r>
                      <a:r>
                        <a:rPr sz="750" spc="-10" dirty="0">
                          <a:latin typeface="Times New Roman"/>
                          <a:cs typeface="Times New Roman"/>
                        </a:rPr>
                        <a:t> учебного </a:t>
                      </a:r>
                      <a:r>
                        <a:rPr sz="75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50" spc="-5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75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7998">
                <a:tc>
                  <a:txBody>
                    <a:bodyPr/>
                    <a:lstStyle/>
                    <a:p>
                      <a:pPr marL="288000" marR="302895">
                        <a:lnSpc>
                          <a:spcPts val="910"/>
                        </a:lnSpc>
                      </a:pPr>
                      <a:r>
                        <a:rPr sz="750" spc="-15" dirty="0">
                          <a:latin typeface="Times New Roman"/>
                          <a:cs typeface="Times New Roman"/>
                        </a:rPr>
                        <a:t>профессионального </a:t>
                      </a:r>
                      <a:r>
                        <a:rPr sz="750" spc="-10" dirty="0">
                          <a:latin typeface="Times New Roman"/>
                          <a:cs typeface="Times New Roman"/>
                        </a:rPr>
                        <a:t>учебного </a:t>
                      </a:r>
                      <a:r>
                        <a:rPr sz="75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50" spc="-5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75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7202">
                <a:tc>
                  <a:txBody>
                    <a:bodyPr/>
                    <a:lstStyle/>
                    <a:p>
                      <a:pPr marL="246379" marR="376555">
                        <a:lnSpc>
                          <a:spcPts val="9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циа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4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6329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педагоги-психологи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6608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педагоги-организаторы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37743">
                <a:tc>
                  <a:txBody>
                    <a:bodyPr/>
                    <a:lstStyle/>
                    <a:p>
                      <a:pPr marL="210185" marR="76835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sz="800" spc="-15" dirty="0" err="1">
                          <a:latin typeface="Times New Roman"/>
                          <a:cs typeface="Times New Roman"/>
                        </a:rPr>
                        <a:t>безопасности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и защиты Родины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72433" y="125191"/>
            <a:ext cx="9717887" cy="6617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000" b="1" dirty="0" smtClean="0"/>
              <a:t>Приводятся </a:t>
            </a:r>
            <a:r>
              <a:rPr lang="ru-RU" sz="1000" b="1" dirty="0"/>
              <a:t>данные о работниках, основным местом работы которых является отчитывающаяся образовательная организация. </a:t>
            </a:r>
            <a:endParaRPr lang="ru-RU" sz="1000" b="1" dirty="0" smtClean="0"/>
          </a:p>
          <a:p>
            <a:pPr algn="just">
              <a:lnSpc>
                <a:spcPct val="90000"/>
              </a:lnSpc>
            </a:pPr>
            <a:r>
              <a:rPr lang="ru-RU" sz="1000" dirty="0"/>
              <a:t>Работник, оформленный в</a:t>
            </a:r>
            <a:r>
              <a:rPr lang="en-US" sz="1000" dirty="0"/>
              <a:t> </a:t>
            </a:r>
            <a:r>
              <a:rPr lang="ru-RU" sz="1000" dirty="0"/>
              <a:t>организации как внутренний совместитель, учитывается как один человек </a:t>
            </a:r>
            <a:r>
              <a:rPr lang="ru-RU" sz="1000" b="1" dirty="0"/>
              <a:t>по</a:t>
            </a:r>
            <a:r>
              <a:rPr lang="ru-RU" sz="1000" dirty="0"/>
              <a:t> </a:t>
            </a:r>
            <a:r>
              <a:rPr lang="ru-RU" sz="1000" b="1" dirty="0" smtClean="0"/>
              <a:t>ОСНОВНОЙ ЗАНИМАЕМОЙ ДОЛЖНОСТИ</a:t>
            </a:r>
            <a:r>
              <a:rPr lang="ru-RU" sz="1000" dirty="0" smtClean="0"/>
              <a:t>.</a:t>
            </a:r>
          </a:p>
          <a:p>
            <a:pPr algn="just">
              <a:lnSpc>
                <a:spcPct val="90000"/>
              </a:lnSpc>
            </a:pPr>
            <a:r>
              <a:rPr lang="ru-RU" sz="1000" b="1" dirty="0"/>
              <a:t>Работник, отсутствующий ввиду продолжительной болезни, отпуска по беременности и родам или по уходу за ребенком</a:t>
            </a:r>
            <a:r>
              <a:rPr lang="ru-RU" sz="1000" dirty="0"/>
              <a:t>, включается в отчет в</a:t>
            </a:r>
            <a:r>
              <a:rPr lang="en-US" sz="1000" dirty="0"/>
              <a:t> </a:t>
            </a:r>
            <a:r>
              <a:rPr lang="ru-RU" sz="1000" dirty="0"/>
              <a:t>случае, если его штатная должность не замещена другим работником, принятым на время его отсутствия. В противном случае учитывается работник, фактически </a:t>
            </a:r>
            <a:r>
              <a:rPr lang="ru-RU" sz="1000" dirty="0" smtClean="0"/>
              <a:t>работающий </a:t>
            </a:r>
            <a:r>
              <a:rPr lang="ru-RU" sz="1000" dirty="0"/>
              <a:t>взамен отсутствующего</a:t>
            </a:r>
            <a:r>
              <a:rPr lang="ru-RU" sz="1000" dirty="0" smtClean="0"/>
              <a:t>.</a:t>
            </a:r>
            <a:endParaRPr lang="ru-RU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4606801" y="4880115"/>
            <a:ext cx="5867400" cy="19151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050" b="1" dirty="0" smtClean="0">
                <a:cs typeface="Arial" panose="020B0604020202020204" pitchFamily="34" charset="0"/>
              </a:rPr>
              <a:t>Графа</a:t>
            </a:r>
            <a:r>
              <a:rPr lang="ru-RU" sz="1000" b="1" dirty="0" smtClean="0">
                <a:cs typeface="Arial" panose="020B0604020202020204" pitchFamily="34" charset="0"/>
              </a:rPr>
              <a:t> 17 заполняется исходя из принципа </a:t>
            </a:r>
            <a:r>
              <a:rPr lang="ru-RU" sz="1000" b="1" dirty="0">
                <a:cs typeface="Arial" panose="020B0604020202020204" pitchFamily="34" charset="0"/>
              </a:rPr>
              <a:t>«полностью занят» / «не полностью занят»:</a:t>
            </a:r>
          </a:p>
          <a:p>
            <a:pPr algn="just">
              <a:lnSpc>
                <a:spcPct val="90000"/>
              </a:lnSpc>
              <a:spcBef>
                <a:spcPts val="200"/>
              </a:spcBef>
            </a:pPr>
            <a:r>
              <a:rPr lang="ru-RU" sz="1000" dirty="0">
                <a:cs typeface="Arial" panose="020B0604020202020204" pitchFamily="34" charset="0"/>
              </a:rPr>
              <a:t>- </a:t>
            </a:r>
            <a:r>
              <a:rPr lang="ru-RU" sz="1000" b="1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Если работник работает на полную ставку</a:t>
            </a:r>
            <a:r>
              <a:rPr lang="ru-RU" sz="1000" dirty="0">
                <a:cs typeface="Arial" panose="020B0604020202020204" pitchFamily="34" charset="0"/>
              </a:rPr>
              <a:t>, то он учитывается как одна единица (т.е. полностью занят);</a:t>
            </a:r>
          </a:p>
          <a:p>
            <a:pPr algn="just">
              <a:lnSpc>
                <a:spcPct val="90000"/>
              </a:lnSpc>
              <a:spcBef>
                <a:spcPts val="200"/>
              </a:spcBef>
            </a:pPr>
            <a:r>
              <a:rPr lang="ru-RU" sz="1000" dirty="0">
                <a:cs typeface="Arial" panose="020B0604020202020204" pitchFamily="34" charset="0"/>
              </a:rPr>
              <a:t>- </a:t>
            </a:r>
            <a:r>
              <a:rPr lang="ru-RU" sz="1000" b="1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Если работник имеет нагрузку свыше одной ставки</a:t>
            </a:r>
            <a:r>
              <a:rPr lang="ru-RU" sz="1000" dirty="0">
                <a:cs typeface="Arial" panose="020B0604020202020204" pitchFamily="34" charset="0"/>
              </a:rPr>
              <a:t>, то он учитывается как одна единица (т.е. полностью занят);</a:t>
            </a:r>
          </a:p>
          <a:p>
            <a:pPr algn="just">
              <a:lnSpc>
                <a:spcPct val="90000"/>
              </a:lnSpc>
              <a:spcBef>
                <a:spcPts val="200"/>
              </a:spcBef>
            </a:pPr>
            <a:r>
              <a:rPr lang="ru-RU" sz="1000" dirty="0">
                <a:cs typeface="Arial" panose="020B0604020202020204" pitchFamily="34" charset="0"/>
              </a:rPr>
              <a:t>- </a:t>
            </a:r>
            <a:r>
              <a:rPr lang="ru-RU" sz="1000" b="1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Если работник имеет нагрузку менее ставки</a:t>
            </a:r>
            <a:r>
              <a:rPr lang="ru-RU" sz="1000" dirty="0">
                <a:cs typeface="Arial" panose="020B0604020202020204" pitchFamily="34" charset="0"/>
              </a:rPr>
              <a:t>, то он учитывается как </a:t>
            </a:r>
            <a:r>
              <a:rPr lang="ru-RU" sz="1000" dirty="0" smtClean="0">
                <a:cs typeface="Arial" panose="020B0604020202020204" pitchFamily="34" charset="0"/>
              </a:rPr>
              <a:t>соответствующая доля </a:t>
            </a:r>
            <a:r>
              <a:rPr lang="ru-RU" sz="1000" dirty="0">
                <a:cs typeface="Arial" panose="020B0604020202020204" pitchFamily="34" charset="0"/>
              </a:rPr>
              <a:t>от занимаемой ставки (т.е. не полностью занят</a:t>
            </a:r>
            <a:r>
              <a:rPr lang="ru-RU" sz="1000" dirty="0" smtClean="0">
                <a:cs typeface="Arial" panose="020B0604020202020204" pitchFamily="34" charset="0"/>
              </a:rPr>
              <a:t>), в частности, </a:t>
            </a:r>
            <a:r>
              <a:rPr lang="ru-RU" sz="1000" b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если </a:t>
            </a:r>
            <a:r>
              <a:rPr lang="ru-RU" sz="1000" b="1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работник принят на работу на неполное рабочее время</a:t>
            </a:r>
            <a:r>
              <a:rPr lang="ru-RU" sz="1000" dirty="0">
                <a:cs typeface="Arial" panose="020B0604020202020204" pitchFamily="34" charset="0"/>
              </a:rPr>
              <a:t>, то пересчет на полную занятость осуществляется как отношение нагрузки (в часах) в учебном году, которую имеет работник, к законодательно установленным рабочим часам, которые штатный сотрудник должен отработать в течение учебного года.</a:t>
            </a:r>
          </a:p>
          <a:p>
            <a:pPr algn="just">
              <a:lnSpc>
                <a:spcPct val="90000"/>
              </a:lnSpc>
              <a:spcBef>
                <a:spcPts val="300"/>
              </a:spcBef>
            </a:pPr>
            <a:r>
              <a:rPr lang="ru-RU" sz="1000" dirty="0" smtClean="0">
                <a:cs typeface="Arial" panose="020B0604020202020204" pitchFamily="34" charset="0"/>
              </a:rPr>
              <a:t>Таким </a:t>
            </a:r>
            <a:r>
              <a:rPr lang="ru-RU" sz="1000" dirty="0">
                <a:cs typeface="Arial" panose="020B0604020202020204" pitchFamily="34" charset="0"/>
              </a:rPr>
              <a:t>образом, </a:t>
            </a:r>
            <a:r>
              <a:rPr lang="ru-RU" sz="1000" b="1" dirty="0">
                <a:cs typeface="Arial" panose="020B0604020202020204" pitchFamily="34" charset="0"/>
              </a:rPr>
              <a:t>значения в графе 17 </a:t>
            </a:r>
            <a:r>
              <a:rPr lang="ru-RU" sz="1000" b="1" dirty="0" smtClean="0">
                <a:cs typeface="Arial" panose="020B0604020202020204" pitchFamily="34" charset="0"/>
              </a:rPr>
              <a:t>должны быть меньше </a:t>
            </a:r>
            <a:r>
              <a:rPr lang="ru-RU" sz="1000" b="1" dirty="0">
                <a:cs typeface="Arial" panose="020B0604020202020204" pitchFamily="34" charset="0"/>
              </a:rPr>
              <a:t>или равны значениям в графе </a:t>
            </a:r>
            <a:r>
              <a:rPr lang="ru-RU" sz="1000" b="1" dirty="0" smtClean="0">
                <a:cs typeface="Arial" panose="020B0604020202020204" pitchFamily="34" charset="0"/>
              </a:rPr>
              <a:t>3</a:t>
            </a:r>
            <a:r>
              <a:rPr lang="ru-RU" sz="1000" dirty="0" smtClean="0"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90000"/>
              </a:lnSpc>
              <a:spcBef>
                <a:spcPts val="300"/>
              </a:spcBef>
            </a:pPr>
            <a:r>
              <a:rPr lang="ru-RU" sz="1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 РЕКОМЕНДУЕТСЯ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smtClean="0"/>
              <a:t>д</a:t>
            </a:r>
            <a:r>
              <a:rPr lang="ru-RU" sz="1000" dirty="0" smtClean="0">
                <a:ea typeface="Times New Roman" panose="02020603050405020304" pitchFamily="18" charset="0"/>
              </a:rPr>
              <a:t>ля </a:t>
            </a:r>
            <a:r>
              <a:rPr lang="ru-RU" sz="1000" dirty="0">
                <a:ea typeface="Times New Roman" panose="02020603050405020304" pitchFamily="18" charset="0"/>
              </a:rPr>
              <a:t>проверки корректности заполнения </a:t>
            </a: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графы 17 </a:t>
            </a:r>
            <a:r>
              <a:rPr lang="ru-RU" sz="1000" dirty="0" smtClean="0">
                <a:ea typeface="Times New Roman" panose="02020603050405020304" pitchFamily="18" charset="0"/>
              </a:rPr>
              <a:t>использовать </a:t>
            </a:r>
            <a:r>
              <a:rPr lang="en-US" sz="1000" dirty="0">
                <a:ea typeface="Times New Roman" panose="02020603050405020304" pitchFamily="18" charset="0"/>
              </a:rPr>
              <a:t>Excel</a:t>
            </a:r>
            <a:r>
              <a:rPr lang="ru-RU" sz="1000" dirty="0">
                <a:ea typeface="Times New Roman" panose="02020603050405020304" pitchFamily="18" charset="0"/>
              </a:rPr>
              <a:t>-файл «ПРОВЕРКА_СПО-1» Лист </a:t>
            </a:r>
            <a:r>
              <a:rPr lang="ru-RU" sz="1000" dirty="0" smtClean="0">
                <a:ea typeface="Times New Roman" panose="02020603050405020304" pitchFamily="18" charset="0"/>
              </a:rPr>
              <a:t>3.1.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 стрелкой 7"/>
          <p:cNvCxnSpPr>
            <a:stCxn id="17" idx="0"/>
          </p:cNvCxnSpPr>
          <p:nvPr/>
        </p:nvCxnSpPr>
        <p:spPr>
          <a:xfrm flipV="1">
            <a:off x="5409654" y="2400956"/>
            <a:ext cx="1689646" cy="542269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81856" y="858130"/>
            <a:ext cx="2743200" cy="507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Aft>
                <a:spcPts val="0"/>
              </a:spcAft>
            </a:pP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Данные графы 3 могут быть больше суммы данных граф 4, 11,13 (за счет лиц, имеющих другое 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образование). </a:t>
            </a:r>
            <a:endParaRPr lang="ru-RU" sz="1000" dirty="0">
              <a:ea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1535676" y="1359743"/>
            <a:ext cx="1194713" cy="305544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010483" y="4271766"/>
            <a:ext cx="5346700" cy="2539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>
            <a:spAutoFit/>
          </a:bodyPr>
          <a:lstStyle/>
          <a:p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Руководитель филиала учитывается только в отчете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соответствующего филиала.</a:t>
            </a:r>
            <a:endParaRPr lang="ru-RU" sz="1050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 flipH="1" flipV="1">
            <a:off x="2092393" y="4364515"/>
            <a:ext cx="918090" cy="4386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3278807" y="2943225"/>
            <a:ext cx="4261694" cy="5770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50" dirty="0" smtClean="0"/>
              <a:t>Прохождение </a:t>
            </a:r>
            <a:r>
              <a:rPr lang="ru-RU" sz="1050" dirty="0"/>
              <a:t>курсов профессиональной переподготовки не приравнивается к наличию педагогического образования (переподготовка дополняет базовое образование, но не заменяет его).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 flipH="1" flipV="1">
            <a:off x="9613900" y="2411186"/>
            <a:ext cx="860302" cy="2468929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 flipV="1">
            <a:off x="3670300" y="2411186"/>
            <a:ext cx="1684915" cy="527902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44869"/>
              </p:ext>
            </p:extLst>
          </p:nvPr>
        </p:nvGraphicFramePr>
        <p:xfrm>
          <a:off x="527608" y="353822"/>
          <a:ext cx="9630406" cy="480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48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6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4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4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08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89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292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0899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894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957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2610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158496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200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27305" marR="19685" indent="1270" algn="ctr">
                        <a:lnSpc>
                          <a:spcPct val="952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8265" marR="58419" indent="-21590" algn="just">
                        <a:lnSpc>
                          <a:spcPct val="952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се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чело- </a:t>
                      </a:r>
                      <a:r>
                        <a:rPr sz="800" spc="-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век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0">
                  <a:txBody>
                    <a:bodyPr/>
                    <a:lstStyle/>
                    <a:p>
                      <a:pPr marL="158496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3)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имеют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9370" marR="32384" algn="ctr">
                        <a:lnSpc>
                          <a:spcPct val="9510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работников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в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пересчете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полную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занятость,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единица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9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высшее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5085" marR="33655" indent="48260" algn="just">
                        <a:lnSpc>
                          <a:spcPct val="951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(гр.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4)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педаго-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имеют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30480" marR="17145" algn="ctr">
                        <a:lnSpc>
                          <a:spcPct val="95100"/>
                        </a:lnSpc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сиональное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программам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785" marR="53340" indent="17780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(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305" marR="17780" indent="27305">
                        <a:lnSpc>
                          <a:spcPts val="910"/>
                        </a:lnSpc>
                        <a:spcBef>
                          <a:spcPts val="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педаго-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76200" marR="64769" indent="-2540" algn="ctr">
                        <a:lnSpc>
                          <a:spcPts val="910"/>
                        </a:lnSpc>
                        <a:spcBef>
                          <a:spcPts val="1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профессио-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нальное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программам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7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7305" marR="16510" algn="ctr">
                        <a:lnSpc>
                          <a:spcPts val="910"/>
                        </a:lnSpc>
                        <a:spcBef>
                          <a:spcPts val="4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ных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имеют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97155" marR="90170" algn="ctr">
                        <a:lnSpc>
                          <a:spcPts val="910"/>
                        </a:lnSpc>
                        <a:spcBef>
                          <a:spcPts val="4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ные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категории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91770" marR="39370" indent="-143510">
                        <a:lnSpc>
                          <a:spcPts val="919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н 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6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4417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ученую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степень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922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высшую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первую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6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33985" marR="60325" indent="-70485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наук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70180" marR="43180" indent="-121920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наук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PhD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30810" marR="50165" indent="-73660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сора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доцента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8445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997">
                <a:tc>
                  <a:txBody>
                    <a:bodyPr/>
                    <a:lstStyle/>
                    <a:p>
                      <a:pPr marL="210185" marR="440055">
                        <a:lnSpc>
                          <a:spcPts val="91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руководители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физического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воспитания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методисты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9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тьюторы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20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1018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spc="-10" dirty="0" smtClean="0">
                          <a:solidFill>
                            <a:srgbClr val="FF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советники директора (начальника) по воспитанию и взаимодействию с детскими общественными объединениями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800" spc="-1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прочие</a:t>
                      </a:r>
                      <a:endParaRPr sz="800" spc="-10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22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6129276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учебно-вспомогательный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3210">
                        <a:lnSpc>
                          <a:spcPts val="915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6684"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обслуживающий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4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3210">
                        <a:lnSpc>
                          <a:spcPts val="915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78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9650">
                <a:tc>
                  <a:txBody>
                    <a:bodyPr/>
                    <a:lstStyle/>
                    <a:p>
                      <a:pPr marL="66675" marR="290195">
                        <a:lnSpc>
                          <a:spcPts val="890"/>
                        </a:lnSpc>
                        <a:spcBef>
                          <a:spcPts val="114"/>
                        </a:spcBef>
                      </a:pP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b="1" spc="-5" dirty="0" err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образовательных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81915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2123">
                <a:tc>
                  <a:txBody>
                    <a:bodyPr/>
                    <a:lstStyle/>
                    <a:p>
                      <a:pPr marL="210185" marR="184785">
                        <a:lnSpc>
                          <a:spcPts val="890"/>
                        </a:lnSpc>
                        <a:spcBef>
                          <a:spcPts val="9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marL="210185" marR="96520">
                        <a:lnSpc>
                          <a:spcPts val="890"/>
                        </a:lnSpc>
                        <a:spcBef>
                          <a:spcPts val="12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79777">
                <a:tc>
                  <a:txBody>
                    <a:bodyPr/>
                    <a:lstStyle/>
                    <a:p>
                      <a:pPr marL="66675" marR="101600">
                        <a:lnSpc>
                          <a:spcPts val="890"/>
                        </a:lnSpc>
                        <a:spcBef>
                          <a:spcPts val="114"/>
                        </a:spcBef>
                      </a:pP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b="1" spc="-5" dirty="0" err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мастера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производствен-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ного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обучения,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деятельность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marL="81915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996">
                <a:tc>
                  <a:txBody>
                    <a:bodyPr/>
                    <a:lstStyle/>
                    <a:p>
                      <a:pPr marL="210185" marR="184785">
                        <a:lnSpc>
                          <a:spcPts val="890"/>
                        </a:lnSpc>
                        <a:spcBef>
                          <a:spcPts val="9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marL="210185" marR="93980">
                        <a:lnSpc>
                          <a:spcPts val="890"/>
                        </a:lnSpc>
                        <a:spcBef>
                          <a:spcPts val="12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специалистов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среднего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6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706048"/>
              </p:ext>
            </p:extLst>
          </p:nvPr>
        </p:nvGraphicFramePr>
        <p:xfrm>
          <a:off x="407789" y="5268553"/>
          <a:ext cx="8138794" cy="4659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29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123">
                <a:tc>
                  <a:txBody>
                    <a:bodyPr/>
                    <a:lstStyle/>
                    <a:p>
                      <a:pPr marL="127000">
                        <a:lnSpc>
                          <a:spcPts val="994"/>
                        </a:lnSpc>
                      </a:pPr>
                      <a:r>
                        <a:rPr sz="900" b="1" dirty="0" err="1">
                          <a:latin typeface="Times New Roman"/>
                          <a:cs typeface="Times New Roman"/>
                        </a:rPr>
                        <a:t>Справка</a:t>
                      </a:r>
                      <a:r>
                        <a:rPr sz="9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900" b="1" dirty="0" smtClean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900" b="1" dirty="0" smtClean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900" b="1" spc="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(заполняется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предыдущий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учебный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год):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30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преподавателей,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направленных для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преподавания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8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другие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профессиональные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образовательные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организации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России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9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преподавателей, направленных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для преподавания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рубеж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076352"/>
              </p:ext>
            </p:extLst>
          </p:nvPr>
        </p:nvGraphicFramePr>
        <p:xfrm>
          <a:off x="407789" y="5850721"/>
          <a:ext cx="7136764" cy="615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05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884">
                <a:tc>
                  <a:txBody>
                    <a:bodyPr/>
                    <a:lstStyle/>
                    <a:p>
                      <a:pPr marL="127000">
                        <a:lnSpc>
                          <a:spcPts val="994"/>
                        </a:lnSpc>
                      </a:pPr>
                      <a:r>
                        <a:rPr sz="900" b="1" dirty="0" err="1">
                          <a:latin typeface="Times New Roman"/>
                          <a:cs typeface="Times New Roman"/>
                        </a:rPr>
                        <a:t>Справка</a:t>
                      </a:r>
                      <a:r>
                        <a:rPr sz="9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900" b="1" dirty="0" smtClean="0"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sz="900" b="1" dirty="0" smtClean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900" b="1" spc="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преподавателей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использующих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учебном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процессе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персональные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компьютеры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ts val="900"/>
                        </a:lnSpc>
                      </a:pP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31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196">
                <a:tc>
                  <a:txBody>
                    <a:bodyPr/>
                    <a:lstStyle/>
                    <a:p>
                      <a:pPr marL="39814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реализующие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программы: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53">
                <a:tc>
                  <a:txBody>
                    <a:bodyPr/>
                    <a:lstStyle/>
                    <a:p>
                      <a:pPr marL="3067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L="3175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496">
                <a:tc>
                  <a:txBody>
                    <a:bodyPr/>
                    <a:lstStyle/>
                    <a:p>
                      <a:pPr marL="306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L="3302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832100" y="4026581"/>
            <a:ext cx="2667000" cy="2616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исходя из основного вида деятельности</a:t>
            </a:r>
            <a:endParaRPr lang="ru-RU" sz="1100" dirty="0"/>
          </a:p>
        </p:txBody>
      </p:sp>
      <p:sp>
        <p:nvSpPr>
          <p:cNvPr id="2" name="Правая фигурная скобка 1"/>
          <p:cNvSpPr/>
          <p:nvPr/>
        </p:nvSpPr>
        <p:spPr>
          <a:xfrm>
            <a:off x="2588942" y="3143868"/>
            <a:ext cx="240397" cy="2027037"/>
          </a:xfrm>
          <a:prstGeom prst="rightBrace">
            <a:avLst>
              <a:gd name="adj1" fmla="val 8333"/>
              <a:gd name="adj2" fmla="val 50981"/>
            </a:avLst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44553" y="5825867"/>
            <a:ext cx="2613461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100" dirty="0" smtClean="0">
                <a:ea typeface="Times New Roman" panose="02020603050405020304" pitchFamily="18" charset="0"/>
              </a:rPr>
              <a:t>Учитываются преподаватели, в </a:t>
            </a:r>
            <a:r>
              <a:rPr lang="ru-RU" sz="1100" dirty="0">
                <a:ea typeface="Times New Roman" panose="02020603050405020304" pitchFamily="18" charset="0"/>
              </a:rPr>
              <a:t>годовой учебный курс которых включено использование персональных </a:t>
            </a:r>
            <a:r>
              <a:rPr lang="ru-RU" sz="1100" dirty="0" smtClean="0">
                <a:ea typeface="Times New Roman" panose="02020603050405020304" pitchFamily="18" charset="0"/>
              </a:rPr>
              <a:t>компьютеров.</a:t>
            </a:r>
            <a:endParaRPr lang="ru-RU" sz="11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07789" y="6753225"/>
            <a:ext cx="9827267" cy="4859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85000"/>
              </a:lnSpc>
            </a:pPr>
            <a:r>
              <a:rPr lang="ru-RU" sz="1000" b="1" dirty="0">
                <a:solidFill>
                  <a:srgbClr val="000000"/>
                </a:solidFill>
                <a:ea typeface="Times New Roman" panose="02020603050405020304" pitchFamily="18" charset="0"/>
              </a:rPr>
              <a:t>Образовательная организация высшего образования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, имеющая в своем составе 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необособленные подразделения (отделения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, факультеты и 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т.п.), 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реализующие образовательные программы 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СПО, в разделе 3 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указывает только численность работников этих подразделений, 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основная 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деятельность которых связана с реализацией образовательных программ 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СПО. </a:t>
            </a:r>
            <a:endParaRPr lang="ru-RU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28925" y="383248"/>
            <a:ext cx="4692650" cy="462306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871882">
              <a:spcBef>
                <a:spcPts val="706"/>
              </a:spcBef>
            </a:pPr>
            <a:r>
              <a:rPr sz="1100" b="1" dirty="0">
                <a:latin typeface="Times New Roman"/>
                <a:cs typeface="Times New Roman"/>
              </a:rPr>
              <a:t>3.2.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Распределение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персонала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6" dirty="0">
                <a:latin typeface="Times New Roman"/>
                <a:cs typeface="Times New Roman"/>
              </a:rPr>
              <a:t>по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стажу</a:t>
            </a:r>
            <a:r>
              <a:rPr sz="1100" b="1" spc="6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работы</a:t>
            </a:r>
            <a:endParaRPr sz="1100">
              <a:latin typeface="Times New Roman"/>
              <a:cs typeface="Times New Roman"/>
            </a:endParaRPr>
          </a:p>
          <a:p>
            <a:pPr marL="12701">
              <a:spcBef>
                <a:spcPts val="515"/>
              </a:spcBef>
            </a:pPr>
            <a:r>
              <a:rPr sz="900" i="1" spc="-10" dirty="0">
                <a:latin typeface="Times New Roman"/>
                <a:cs typeface="Times New Roman"/>
              </a:rPr>
              <a:t>(без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внешних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совместителей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работающих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по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договорам гражданско-правового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характера)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85074" y="837948"/>
            <a:ext cx="1260475" cy="134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1">
              <a:spcBef>
                <a:spcPts val="90"/>
              </a:spcBef>
            </a:pPr>
            <a:r>
              <a:rPr sz="801" spc="-10" dirty="0">
                <a:latin typeface="Times New Roman"/>
                <a:cs typeface="Times New Roman"/>
              </a:rPr>
              <a:t>Код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по</a:t>
            </a:r>
            <a:r>
              <a:rPr sz="801" spc="-3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ОКЕИ:</a:t>
            </a:r>
            <a:r>
              <a:rPr sz="801" spc="-20" dirty="0">
                <a:latin typeface="Times New Roman"/>
                <a:cs typeface="Times New Roman"/>
              </a:rPr>
              <a:t> </a:t>
            </a:r>
            <a:r>
              <a:rPr sz="801" spc="-15" dirty="0">
                <a:latin typeface="Times New Roman"/>
                <a:cs typeface="Times New Roman"/>
              </a:rPr>
              <a:t>человек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6" dirty="0">
                <a:latin typeface="Times New Roman"/>
                <a:cs typeface="Times New Roman"/>
              </a:rPr>
              <a:t>792</a:t>
            </a:r>
            <a:endParaRPr sz="801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100" y="6576772"/>
            <a:ext cx="4625339" cy="152607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 marL="12701">
              <a:spcBef>
                <a:spcPts val="109"/>
              </a:spcBef>
            </a:pPr>
            <a:r>
              <a:rPr sz="900" dirty="0">
                <a:solidFill>
                  <a:srgbClr val="6F2F9F"/>
                </a:solidFill>
                <a:latin typeface="Times New Roman"/>
                <a:cs typeface="Times New Roman"/>
              </a:rPr>
              <a:t>Данные</a:t>
            </a:r>
            <a:r>
              <a:rPr sz="900" spc="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spc="6" dirty="0">
                <a:solidFill>
                  <a:srgbClr val="6F2F9F"/>
                </a:solidFill>
                <a:latin typeface="Times New Roman"/>
                <a:cs typeface="Times New Roman"/>
              </a:rPr>
              <a:t>гр.</a:t>
            </a:r>
            <a:r>
              <a:rPr sz="900" spc="29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spc="6" dirty="0">
                <a:solidFill>
                  <a:srgbClr val="6F2F9F"/>
                </a:solidFill>
                <a:latin typeface="Times New Roman"/>
                <a:cs typeface="Times New Roman"/>
              </a:rPr>
              <a:t>3</a:t>
            </a:r>
            <a:r>
              <a:rPr sz="900" spc="1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6F2F9F"/>
                </a:solidFill>
                <a:latin typeface="Times New Roman"/>
                <a:cs typeface="Times New Roman"/>
              </a:rPr>
              <a:t>по </a:t>
            </a:r>
            <a:r>
              <a:rPr sz="900" spc="-6" dirty="0">
                <a:solidFill>
                  <a:srgbClr val="6F2F9F"/>
                </a:solidFill>
                <a:latin typeface="Times New Roman"/>
                <a:cs typeface="Times New Roman"/>
              </a:rPr>
              <a:t>стр.</a:t>
            </a:r>
            <a:r>
              <a:rPr sz="900" spc="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spc="6" dirty="0">
                <a:solidFill>
                  <a:srgbClr val="6F2F9F"/>
                </a:solidFill>
                <a:latin typeface="Times New Roman"/>
                <a:cs typeface="Times New Roman"/>
              </a:rPr>
              <a:t>01–26</a:t>
            </a:r>
            <a:r>
              <a:rPr sz="900" spc="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6F2F9F"/>
                </a:solidFill>
                <a:latin typeface="Times New Roman"/>
                <a:cs typeface="Times New Roman"/>
              </a:rPr>
              <a:t>равны</a:t>
            </a:r>
            <a:r>
              <a:rPr sz="900" spc="2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6F2F9F"/>
                </a:solidFill>
                <a:latin typeface="Times New Roman"/>
                <a:cs typeface="Times New Roman"/>
              </a:rPr>
              <a:t>данным</a:t>
            </a:r>
            <a:r>
              <a:rPr sz="900" spc="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spc="6" dirty="0">
                <a:solidFill>
                  <a:srgbClr val="6F2F9F"/>
                </a:solidFill>
                <a:latin typeface="Times New Roman"/>
                <a:cs typeface="Times New Roman"/>
              </a:rPr>
              <a:t>гр.</a:t>
            </a:r>
            <a:r>
              <a:rPr sz="900" spc="41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spc="6" dirty="0">
                <a:solidFill>
                  <a:srgbClr val="6F2F9F"/>
                </a:solidFill>
                <a:latin typeface="Times New Roman"/>
                <a:cs typeface="Times New Roman"/>
              </a:rPr>
              <a:t>3</a:t>
            </a:r>
            <a:r>
              <a:rPr sz="900" spc="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6F2F9F"/>
                </a:solidFill>
                <a:latin typeface="Times New Roman"/>
                <a:cs typeface="Times New Roman"/>
              </a:rPr>
              <a:t>подраздела</a:t>
            </a:r>
            <a:r>
              <a:rPr sz="900" spc="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spc="6" dirty="0">
                <a:solidFill>
                  <a:srgbClr val="6F2F9F"/>
                </a:solidFill>
                <a:latin typeface="Times New Roman"/>
                <a:cs typeface="Times New Roman"/>
              </a:rPr>
              <a:t>3.1</a:t>
            </a:r>
            <a:r>
              <a:rPr sz="900" spc="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6F2F9F"/>
                </a:solidFill>
                <a:latin typeface="Times New Roman"/>
                <a:cs typeface="Times New Roman"/>
              </a:rPr>
              <a:t>по</a:t>
            </a:r>
            <a:r>
              <a:rPr sz="900" spc="-6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spc="-10" dirty="0">
                <a:solidFill>
                  <a:srgbClr val="6F2F9F"/>
                </a:solidFill>
                <a:latin typeface="Times New Roman"/>
                <a:cs typeface="Times New Roman"/>
              </a:rPr>
              <a:t>соответствующим</a:t>
            </a:r>
            <a:r>
              <a:rPr sz="900" spc="20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900" spc="-6" dirty="0">
                <a:solidFill>
                  <a:srgbClr val="6F2F9F"/>
                </a:solidFill>
                <a:latin typeface="Times New Roman"/>
                <a:cs typeface="Times New Roman"/>
              </a:rPr>
              <a:t>строкам.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6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871564"/>
              </p:ext>
            </p:extLst>
          </p:nvPr>
        </p:nvGraphicFramePr>
        <p:xfrm>
          <a:off x="445008" y="990854"/>
          <a:ext cx="9455780" cy="59373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67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5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5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26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2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58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946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4668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0325" marR="57150" indent="97155">
                        <a:lnSpc>
                          <a:spcPts val="910"/>
                        </a:lnSpc>
                        <a:spcBef>
                          <a:spcPts val="23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6050" marR="60960" indent="-76200">
                        <a:lnSpc>
                          <a:spcPts val="910"/>
                        </a:lnSpc>
                        <a:spcBef>
                          <a:spcPts val="23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се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мма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граф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4–9)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имеют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общий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стаж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работы,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8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 до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 до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 до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 до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более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928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работников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02,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846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919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руководящие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846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3665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нача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заместители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директора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(начальника)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7970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rgbClr val="FF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из них - заместитель директора (начальника) по воспитательной работе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8884457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руководитель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филиала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6684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педагогические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 err="1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08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,1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–2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2846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3665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800" spc="-20" dirty="0" err="1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–1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2846"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lang="ru-RU" sz="800" spc="5" dirty="0" smtClean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09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3665"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общеобразовательных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дисциплин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гуманитарного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социально-экономического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6557"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математического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естественнонаучного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профессионального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мастера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производственного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циа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педагоги-психологи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1019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педагоги-организаторы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1969">
                <a:tc>
                  <a:txBody>
                    <a:bodyPr/>
                    <a:lstStyle/>
                    <a:p>
                      <a:pPr marL="210185" marR="76835">
                        <a:lnSpc>
                          <a:spcPts val="910"/>
                        </a:lnSpc>
                      </a:pP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ru-RU" sz="800" spc="-20" dirty="0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ава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ru-RU" sz="800" spc="-20" dirty="0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lang="ru-RU" sz="800" spc="10" dirty="0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lang="ru-RU" sz="800" spc="-25" dirty="0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lang="ru-RU" sz="800" spc="10" dirty="0" smtClean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ани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тор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 о</a:t>
                      </a:r>
                      <a:r>
                        <a:rPr lang="ru-RU" sz="800" spc="-20" dirty="0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безопасности</a:t>
                      </a:r>
                      <a:r>
                        <a:rPr lang="ru-RU" sz="8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и защиты Родины</a:t>
                      </a:r>
                      <a:endParaRPr lang="ru-RU"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руководители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физического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воспитания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методисты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19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тьюторы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20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7970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spc="-10" dirty="0" smtClean="0">
                          <a:solidFill>
                            <a:srgbClr val="FF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советники директора (начальника) по воспитанию и взаимодействию с детскими общественными объединениями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lang="ru-RU" sz="800" dirty="0" smtClean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21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550964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прочие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учебно-вспомогательный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0985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обслуживающий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4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55749">
                <a:tc>
                  <a:txBody>
                    <a:bodyPr/>
                    <a:lstStyle/>
                    <a:p>
                      <a:pPr marL="36195" marR="270510">
                        <a:lnSpc>
                          <a:spcPts val="890"/>
                        </a:lnSpc>
                        <a:spcBef>
                          <a:spcPts val="125"/>
                        </a:spcBef>
                      </a:pP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b="1" spc="-5" dirty="0" err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преподаватели,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осуществляющие деятельность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40744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255622">
                <a:tc>
                  <a:txBody>
                    <a:bodyPr/>
                    <a:lstStyle/>
                    <a:p>
                      <a:pPr marL="36195" marR="517525">
                        <a:lnSpc>
                          <a:spcPts val="890"/>
                        </a:lnSpc>
                        <a:spcBef>
                          <a:spcPts val="125"/>
                        </a:spcBef>
                      </a:pP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b="1" spc="-5" dirty="0" err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мастера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производственного обучения,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осуществляющие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деятельность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40642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46608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270500" y="1876425"/>
            <a:ext cx="2362200" cy="5770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Сотрудники, имеющие общий стаж работы менее года </a:t>
            </a:r>
            <a:r>
              <a:rPr lang="ru-RU" sz="1050" dirty="0" smtClean="0"/>
              <a:t>(несколько дней, месяцев), учитываются в </a:t>
            </a:r>
            <a:r>
              <a:rPr lang="ru-RU" sz="1050" b="1" dirty="0" smtClean="0"/>
              <a:t>графе 4</a:t>
            </a:r>
            <a:r>
              <a:rPr lang="ru-RU" sz="1050" dirty="0" smtClean="0"/>
              <a:t>.</a:t>
            </a:r>
            <a:endParaRPr lang="ru-RU" sz="1050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 flipV="1">
            <a:off x="5651500" y="1190625"/>
            <a:ext cx="838200" cy="6858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10041" y="530097"/>
            <a:ext cx="1263650" cy="134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1">
              <a:spcBef>
                <a:spcPts val="90"/>
              </a:spcBef>
            </a:pPr>
            <a:r>
              <a:rPr sz="801" spc="-10" dirty="0">
                <a:latin typeface="Times New Roman"/>
                <a:cs typeface="Times New Roman"/>
              </a:rPr>
              <a:t>П</a:t>
            </a:r>
            <a:r>
              <a:rPr sz="801" spc="-20" dirty="0">
                <a:latin typeface="Times New Roman"/>
                <a:cs typeface="Times New Roman"/>
              </a:rPr>
              <a:t>ро</a:t>
            </a:r>
            <a:r>
              <a:rPr sz="801" spc="-6" dirty="0">
                <a:latin typeface="Times New Roman"/>
                <a:cs typeface="Times New Roman"/>
              </a:rPr>
              <a:t>д</a:t>
            </a:r>
            <a:r>
              <a:rPr sz="801" spc="-20" dirty="0">
                <a:latin typeface="Times New Roman"/>
                <a:cs typeface="Times New Roman"/>
              </a:rPr>
              <a:t>ол</a:t>
            </a:r>
            <a:r>
              <a:rPr sz="801" spc="-10" dirty="0">
                <a:latin typeface="Times New Roman"/>
                <a:cs typeface="Times New Roman"/>
              </a:rPr>
              <a:t>ж</a:t>
            </a:r>
            <a:r>
              <a:rPr sz="801" spc="-25" dirty="0">
                <a:latin typeface="Times New Roman"/>
                <a:cs typeface="Times New Roman"/>
              </a:rPr>
              <a:t>е</a:t>
            </a:r>
            <a:r>
              <a:rPr sz="801" dirty="0">
                <a:latin typeface="Times New Roman"/>
                <a:cs typeface="Times New Roman"/>
              </a:rPr>
              <a:t>ни</a:t>
            </a:r>
            <a:r>
              <a:rPr sz="801" spc="-6" dirty="0">
                <a:latin typeface="Times New Roman"/>
                <a:cs typeface="Times New Roman"/>
              </a:rPr>
              <a:t>е</a:t>
            </a:r>
            <a:r>
              <a:rPr sz="801" spc="-25" dirty="0">
                <a:latin typeface="Times New Roman"/>
                <a:cs typeface="Times New Roman"/>
              </a:rPr>
              <a:t> </a:t>
            </a:r>
            <a:r>
              <a:rPr sz="801" dirty="0">
                <a:latin typeface="Times New Roman"/>
                <a:cs typeface="Times New Roman"/>
              </a:rPr>
              <a:t>п</a:t>
            </a:r>
            <a:r>
              <a:rPr sz="801" spc="-20" dirty="0">
                <a:latin typeface="Times New Roman"/>
                <a:cs typeface="Times New Roman"/>
              </a:rPr>
              <a:t>о</a:t>
            </a:r>
            <a:r>
              <a:rPr sz="801" spc="-6" dirty="0">
                <a:latin typeface="Times New Roman"/>
                <a:cs typeface="Times New Roman"/>
              </a:rPr>
              <a:t>д</a:t>
            </a:r>
            <a:r>
              <a:rPr sz="801" spc="-20" dirty="0">
                <a:latin typeface="Times New Roman"/>
                <a:cs typeface="Times New Roman"/>
              </a:rPr>
              <a:t>р</a:t>
            </a:r>
            <a:r>
              <a:rPr sz="801" dirty="0">
                <a:latin typeface="Times New Roman"/>
                <a:cs typeface="Times New Roman"/>
              </a:rPr>
              <a:t>а</a:t>
            </a:r>
            <a:r>
              <a:rPr sz="801" spc="-6" dirty="0">
                <a:latin typeface="Times New Roman"/>
                <a:cs typeface="Times New Roman"/>
              </a:rPr>
              <a:t>зд</a:t>
            </a:r>
            <a:r>
              <a:rPr sz="801" spc="-25" dirty="0">
                <a:latin typeface="Times New Roman"/>
                <a:cs typeface="Times New Roman"/>
              </a:rPr>
              <a:t>е</a:t>
            </a:r>
            <a:r>
              <a:rPr sz="801" spc="-20" dirty="0">
                <a:latin typeface="Times New Roman"/>
                <a:cs typeface="Times New Roman"/>
              </a:rPr>
              <a:t>л</a:t>
            </a:r>
            <a:r>
              <a:rPr sz="801" spc="-6" dirty="0">
                <a:latin typeface="Times New Roman"/>
                <a:cs typeface="Times New Roman"/>
              </a:rPr>
              <a:t>а </a:t>
            </a:r>
            <a:r>
              <a:rPr sz="801" spc="6" dirty="0">
                <a:latin typeface="Times New Roman"/>
                <a:cs typeface="Times New Roman"/>
              </a:rPr>
              <a:t>3</a:t>
            </a:r>
            <a:r>
              <a:rPr sz="801" spc="-15" dirty="0">
                <a:latin typeface="Times New Roman"/>
                <a:cs typeface="Times New Roman"/>
              </a:rPr>
              <a:t>.</a:t>
            </a:r>
            <a:r>
              <a:rPr sz="801" spc="-6" dirty="0">
                <a:latin typeface="Times New Roman"/>
                <a:cs typeface="Times New Roman"/>
              </a:rPr>
              <a:t>2</a:t>
            </a:r>
            <a:endParaRPr sz="801">
              <a:latin typeface="Times New Roman"/>
              <a:cs typeface="Times New Roman"/>
            </a:endParaRPr>
          </a:p>
        </p:txBody>
      </p:sp>
      <p:graphicFrame>
        <p:nvGraphicFramePr>
          <p:cNvPr id="4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300909"/>
              </p:ext>
            </p:extLst>
          </p:nvPr>
        </p:nvGraphicFramePr>
        <p:xfrm>
          <a:off x="658672" y="683006"/>
          <a:ext cx="9366244" cy="63291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12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88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00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32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00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00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83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9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46303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75565" marR="69215" indent="93980">
                        <a:lnSpc>
                          <a:spcPts val="9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8260" marR="45720" indent="-2540" algn="ctr">
                        <a:lnSpc>
                          <a:spcPct val="95100"/>
                        </a:lnSpc>
                        <a:spcBef>
                          <a:spcPts val="110"/>
                        </a:spcBef>
                      </a:pP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гр.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имеют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стаж </a:t>
                      </a:r>
                      <a:r>
                        <a:rPr sz="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ед</a:t>
                      </a:r>
                      <a:r>
                        <a:rPr sz="8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b="1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ги</a:t>
                      </a:r>
                      <a:r>
                        <a:rPr sz="8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чес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b="1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й 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работы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граф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11–16)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L="82296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имеют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педагогический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стаж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работы,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50" dirty="0">
                        <a:latin typeface="Times New Roman"/>
                        <a:cs typeface="Times New Roman"/>
                      </a:endParaRPr>
                    </a:p>
                    <a:p>
                      <a:pPr marL="93980" marR="80645" indent="-5715" algn="ctr">
                        <a:lnSpc>
                          <a:spcPct val="95100"/>
                        </a:lnSpc>
                      </a:pP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имеют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b="1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b="1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кого </a:t>
                      </a:r>
                      <a:r>
                        <a:rPr sz="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стажа 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800" b="1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5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 до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 до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 до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 до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более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927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работников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02,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7,</a:t>
                      </a:r>
                      <a:r>
                        <a:rPr sz="8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973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792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руководящие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846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3665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нача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заместители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директора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(начальника)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7970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rgbClr val="FF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из них - заместитель директора (начальника) по воспитательной работе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05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43193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руководитель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филиала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педагогические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 err="1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,1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–2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2846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0</a:t>
                      </a: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3665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 err="1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–1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2846"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9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0</a:t>
                      </a: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3665"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общеобразовательных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дисциплин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6557"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гуманитарного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социально-экономического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10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0</a:t>
                      </a: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математического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естественнонаучного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0</a:t>
                      </a: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профессионального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0</a:t>
                      </a: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мастера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производственного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0</a:t>
                      </a: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циа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4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0</a:t>
                      </a: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6558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педагоги-психологи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0</a:t>
                      </a: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педагоги-организаторы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0</a:t>
                      </a: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2127">
                <a:tc>
                  <a:txBody>
                    <a:bodyPr/>
                    <a:lstStyle/>
                    <a:p>
                      <a:pPr marL="179705" marR="30226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преподаватели-организаторы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(основ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безопасности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жизнедеятельности,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допризывной подготовки)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0</a:t>
                      </a: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руководители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физического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воспитания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0</a:t>
                      </a: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6684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методисты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9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0</a:t>
                      </a: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тьюторы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20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0</a:t>
                      </a: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970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spc="-10" dirty="0" smtClean="0">
                          <a:solidFill>
                            <a:srgbClr val="FF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советники директора (начальника) по воспитанию и взаимодействию с детскими общественными объединениями</a:t>
                      </a: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lang="ru-RU" sz="800" dirty="0" smtClean="0">
                        <a:latin typeface="Times New Roman"/>
                        <a:cs typeface="Times New Roman"/>
                      </a:endParaRPr>
                    </a:p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21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0</a:t>
                      </a:r>
                      <a:endParaRPr kumimoji="0" lang="ru-RU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693981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прочие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учебно-вспомогательный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обслуживающий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4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59333">
                <a:tc>
                  <a:txBody>
                    <a:bodyPr/>
                    <a:lstStyle/>
                    <a:p>
                      <a:pPr marL="36195" marR="214629">
                        <a:lnSpc>
                          <a:spcPts val="890"/>
                        </a:lnSpc>
                        <a:spcBef>
                          <a:spcPts val="125"/>
                        </a:spcBef>
                      </a:pP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b="1" spc="-5" dirty="0" err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преподаватели,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осуществляющие деятельность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262153">
                <a:tc>
                  <a:txBody>
                    <a:bodyPr/>
                    <a:lstStyle/>
                    <a:p>
                      <a:pPr marL="36195" marR="462915">
                        <a:lnSpc>
                          <a:spcPts val="890"/>
                        </a:lnSpc>
                        <a:spcBef>
                          <a:spcPts val="150"/>
                        </a:spcBef>
                      </a:pP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b="1" spc="-5" dirty="0" err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мастера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производственного обучения,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осуществляющие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деятельность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49656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09129" y="1647825"/>
            <a:ext cx="3157748" cy="2539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Сумма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граф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10 и 17 должна быть равна графе 3. </a:t>
            </a:r>
            <a:endParaRPr lang="ru-RU" sz="1050" dirty="0">
              <a:ea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41794" y="2028825"/>
            <a:ext cx="2590800" cy="5770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Сотрудники, имеющие педагогический стаж работы менее года </a:t>
            </a:r>
            <a:r>
              <a:rPr lang="ru-RU" sz="1050" dirty="0" smtClean="0"/>
              <a:t>(несколько дней, месяцев), учитываются в </a:t>
            </a:r>
            <a:r>
              <a:rPr lang="ru-RU" sz="1050" b="1" dirty="0" smtClean="0"/>
              <a:t>графе 11</a:t>
            </a:r>
            <a:r>
              <a:rPr lang="ru-RU" sz="1050" dirty="0" smtClean="0"/>
              <a:t>.</a:t>
            </a:r>
            <a:endParaRPr lang="ru-RU" sz="1050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 flipV="1">
            <a:off x="5651500" y="1266825"/>
            <a:ext cx="871394" cy="7620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23998" y="472186"/>
            <a:ext cx="7992745" cy="4488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lvl="1">
              <a:lnSpc>
                <a:spcPts val="1285"/>
              </a:lnSpc>
              <a:spcBef>
                <a:spcPts val="101"/>
              </a:spcBef>
              <a:tabLst>
                <a:tab pos="262899" algn="l"/>
              </a:tabLst>
            </a:pPr>
            <a:r>
              <a:rPr lang="ru-RU" sz="1100" b="1" dirty="0" smtClean="0">
                <a:latin typeface="Times New Roman"/>
                <a:cs typeface="Times New Roman"/>
              </a:rPr>
              <a:t>3.3. </a:t>
            </a:r>
            <a:r>
              <a:rPr sz="1100" b="1" dirty="0" err="1" smtClean="0">
                <a:latin typeface="Times New Roman"/>
                <a:cs typeface="Times New Roman"/>
              </a:rPr>
              <a:t>Численность</a:t>
            </a:r>
            <a:r>
              <a:rPr sz="1100" b="1" spc="6" dirty="0" smtClean="0">
                <a:latin typeface="Times New Roman"/>
                <a:cs typeface="Times New Roman"/>
              </a:rPr>
              <a:t> </a:t>
            </a:r>
            <a:r>
              <a:rPr sz="1100" b="1" spc="6" dirty="0">
                <a:latin typeface="Times New Roman"/>
                <a:cs typeface="Times New Roman"/>
              </a:rPr>
              <a:t>внешних</a:t>
            </a:r>
            <a:r>
              <a:rPr sz="1100" b="1" spc="-6" dirty="0">
                <a:latin typeface="Times New Roman"/>
                <a:cs typeface="Times New Roman"/>
              </a:rPr>
              <a:t> совместителей</a:t>
            </a:r>
            <a:r>
              <a:rPr sz="1100" b="1" spc="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29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работающих </a:t>
            </a:r>
            <a:r>
              <a:rPr sz="1100" b="1" spc="6" dirty="0">
                <a:latin typeface="Times New Roman"/>
                <a:cs typeface="Times New Roman"/>
              </a:rPr>
              <a:t>по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договорам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гражданско-правового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15" dirty="0">
                <a:latin typeface="Times New Roman"/>
                <a:cs typeface="Times New Roman"/>
              </a:rPr>
              <a:t>характера</a:t>
            </a:r>
            <a:endParaRPr sz="1100" dirty="0">
              <a:latin typeface="Times New Roman"/>
              <a:cs typeface="Times New Roman"/>
            </a:endParaRPr>
          </a:p>
          <a:p>
            <a:pPr marL="1948242" lvl="2">
              <a:lnSpc>
                <a:spcPts val="1230"/>
              </a:lnSpc>
              <a:tabLst>
                <a:tab pos="2305122" algn="l"/>
              </a:tabLst>
            </a:pPr>
            <a:r>
              <a:rPr lang="ru-RU" sz="1100" b="1" dirty="0" smtClean="0">
                <a:latin typeface="Times New Roman"/>
                <a:cs typeface="Times New Roman"/>
              </a:rPr>
              <a:t>3.3.1. </a:t>
            </a:r>
            <a:r>
              <a:rPr sz="1100" b="1" dirty="0" err="1" smtClean="0">
                <a:latin typeface="Times New Roman"/>
                <a:cs typeface="Times New Roman"/>
              </a:rPr>
              <a:t>Численность</a:t>
            </a:r>
            <a:r>
              <a:rPr sz="1100" b="1" spc="-20" dirty="0" smtClean="0">
                <a:latin typeface="Times New Roman"/>
                <a:cs typeface="Times New Roman"/>
              </a:rPr>
              <a:t> </a:t>
            </a:r>
            <a:r>
              <a:rPr sz="1100" b="1" spc="6" dirty="0">
                <a:latin typeface="Times New Roman"/>
                <a:cs typeface="Times New Roman"/>
              </a:rPr>
              <a:t>внешних</a:t>
            </a:r>
            <a:r>
              <a:rPr sz="1100" b="1" spc="-29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совместителей</a:t>
            </a:r>
            <a:endParaRPr sz="1100" dirty="0">
              <a:latin typeface="Times New Roman"/>
              <a:cs typeface="Times New Roman"/>
            </a:endParaRPr>
          </a:p>
          <a:p>
            <a:pPr marL="4351157">
              <a:lnSpc>
                <a:spcPts val="906"/>
              </a:lnSpc>
            </a:pPr>
            <a:r>
              <a:rPr sz="801" spc="-10" dirty="0">
                <a:latin typeface="Times New Roman"/>
                <a:cs typeface="Times New Roman"/>
              </a:rPr>
              <a:t>Код</a:t>
            </a:r>
            <a:r>
              <a:rPr sz="801" spc="-6" dirty="0">
                <a:latin typeface="Times New Roman"/>
                <a:cs typeface="Times New Roman"/>
              </a:rPr>
              <a:t> по</a:t>
            </a:r>
            <a:r>
              <a:rPr sz="801" spc="-20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ОКЕИ:</a:t>
            </a:r>
            <a:r>
              <a:rPr sz="801" spc="-15" dirty="0">
                <a:latin typeface="Times New Roman"/>
                <a:cs typeface="Times New Roman"/>
              </a:rPr>
              <a:t> человек</a:t>
            </a:r>
            <a:r>
              <a:rPr sz="801" spc="6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dirty="0">
                <a:latin typeface="Times New Roman"/>
                <a:cs typeface="Times New Roman"/>
              </a:rPr>
              <a:t> 792</a:t>
            </a:r>
            <a:r>
              <a:rPr sz="801" spc="6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(в</a:t>
            </a:r>
            <a:r>
              <a:rPr sz="801" spc="6" dirty="0">
                <a:latin typeface="Times New Roman"/>
                <a:cs typeface="Times New Roman"/>
              </a:rPr>
              <a:t> </a:t>
            </a:r>
            <a:r>
              <a:rPr sz="801" spc="-15" dirty="0">
                <a:latin typeface="Times New Roman"/>
                <a:cs typeface="Times New Roman"/>
              </a:rPr>
              <a:t>целых); </a:t>
            </a:r>
            <a:r>
              <a:rPr sz="801" spc="-6" dirty="0">
                <a:latin typeface="Times New Roman"/>
                <a:cs typeface="Times New Roman"/>
              </a:rPr>
              <a:t>единица</a:t>
            </a:r>
            <a:r>
              <a:rPr sz="801" spc="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dirty="0">
                <a:latin typeface="Times New Roman"/>
                <a:cs typeface="Times New Roman"/>
              </a:rPr>
              <a:t> 642</a:t>
            </a:r>
            <a:r>
              <a:rPr sz="801" spc="6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(с</a:t>
            </a:r>
            <a:r>
              <a:rPr sz="801" spc="-2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одним</a:t>
            </a:r>
            <a:r>
              <a:rPr sz="801" spc="-6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десятичным</a:t>
            </a:r>
            <a:r>
              <a:rPr sz="801" spc="-6" dirty="0">
                <a:latin typeface="Times New Roman"/>
                <a:cs typeface="Times New Roman"/>
              </a:rPr>
              <a:t> знаком)</a:t>
            </a:r>
            <a:endParaRPr sz="801" dirty="0">
              <a:latin typeface="Times New Roman"/>
              <a:cs typeface="Times New Roman"/>
            </a:endParaRPr>
          </a:p>
        </p:txBody>
      </p:sp>
      <p:graphicFrame>
        <p:nvGraphicFramePr>
          <p:cNvPr id="4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302119"/>
              </p:ext>
            </p:extLst>
          </p:nvPr>
        </p:nvGraphicFramePr>
        <p:xfrm>
          <a:off x="619048" y="957326"/>
          <a:ext cx="9444980" cy="57508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4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6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9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51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91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0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453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9725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275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1849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15824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16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54610" marR="48260" indent="93980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7155" marR="92710" indent="33020">
                        <a:lnSpc>
                          <a:spcPts val="86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Всего,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0">
                  <a:txBody>
                    <a:bodyPr/>
                    <a:lstStyle/>
                    <a:p>
                      <a:pPr marL="1835150">
                        <a:lnSpc>
                          <a:spcPts val="81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3)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имеют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60960" marR="50165" indent="-5080" algn="ctr">
                        <a:lnSpc>
                          <a:spcPts val="860"/>
                        </a:lnSpc>
                        <a:spcBef>
                          <a:spcPts val="55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3 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48F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36195" marR="31750" algn="ctr">
                        <a:lnSpc>
                          <a:spcPts val="860"/>
                        </a:lnSpc>
                      </a:pP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ь 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работников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в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пересчете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полную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занятость,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единица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2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</a:pP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высшее</a:t>
                      </a:r>
                      <a:endParaRPr sz="8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5090" marR="77470" indent="635" algn="ctr">
                        <a:lnSpc>
                          <a:spcPts val="860"/>
                        </a:lnSpc>
                        <a:spcBef>
                          <a:spcPts val="70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(гр.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4)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ги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ческое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3175" algn="ctr">
                        <a:lnSpc>
                          <a:spcPts val="81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имеют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marL="17780" marR="10160" algn="ctr">
                        <a:lnSpc>
                          <a:spcPct val="90000"/>
                        </a:lnSpc>
                        <a:spcBef>
                          <a:spcPts val="425"/>
                        </a:spcBef>
                      </a:pP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сиональное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программам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специалистов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12395" marR="108585" indent="4445" algn="ctr">
                        <a:lnSpc>
                          <a:spcPts val="860"/>
                        </a:lnSpc>
                        <a:spcBef>
                          <a:spcPts val="70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(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11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</a:t>
                      </a:r>
                    </a:p>
                    <a:p>
                      <a:pPr marL="60325" marR="53340" algn="ctr">
                        <a:lnSpc>
                          <a:spcPts val="860"/>
                        </a:lnSpc>
                        <a:spcBef>
                          <a:spcPts val="5"/>
                        </a:spcBef>
                      </a:pP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ги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ческое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54610" marR="45085" indent="-635" algn="ctr">
                        <a:lnSpc>
                          <a:spcPts val="860"/>
                        </a:lnSpc>
                        <a:spcBef>
                          <a:spcPts val="10"/>
                        </a:spcBef>
                      </a:pP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среднее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есс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 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образование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программам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подготовки</a:t>
                      </a:r>
                      <a:endParaRPr sz="8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73025" marR="62230" algn="ctr">
                        <a:lnSpc>
                          <a:spcPts val="869"/>
                        </a:lnSpc>
                      </a:pP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иц</a:t>
                      </a:r>
                      <a:r>
                        <a:rPr sz="8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ван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ных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рабочих,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6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40259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ученую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степень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66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42875" marR="69850" indent="-67310">
                        <a:lnSpc>
                          <a:spcPts val="86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наук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70180" marR="42545" indent="-121920">
                        <a:lnSpc>
                          <a:spcPts val="86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наук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PhD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30810" marR="46990" indent="-73660">
                        <a:lnSpc>
                          <a:spcPts val="860"/>
                        </a:lnSpc>
                        <a:spcBef>
                          <a:spcPts val="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сора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доцента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824">
                <a:tc>
                  <a:txBody>
                    <a:bodyPr/>
                    <a:lstStyle/>
                    <a:p>
                      <a:pPr marL="635" algn="ctr">
                        <a:lnSpc>
                          <a:spcPts val="8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551">
                <a:tc>
                  <a:txBody>
                    <a:bodyPr/>
                    <a:lstStyle/>
                    <a:p>
                      <a:pPr marL="66675" marR="311150">
                        <a:lnSpc>
                          <a:spcPts val="86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работников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02,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03,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14,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15)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Bef>
                          <a:spcPts val="7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Bef>
                          <a:spcPts val="7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39700">
                        <a:lnSpc>
                          <a:spcPts val="76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Bef>
                          <a:spcPts val="7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Bef>
                          <a:spcPts val="7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233">
                <a:tc>
                  <a:txBody>
                    <a:bodyPr/>
                    <a:lstStyle/>
                    <a:p>
                      <a:pPr marL="139700">
                        <a:lnSpc>
                          <a:spcPts val="81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руководящие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933">
                <a:tc>
                  <a:txBody>
                    <a:bodyPr/>
                    <a:lstStyle/>
                    <a:p>
                      <a:pPr marL="139700" marR="155575">
                        <a:lnSpc>
                          <a:spcPts val="86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педагогические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04–13)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Bef>
                          <a:spcPts val="7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10185">
                        <a:lnSpc>
                          <a:spcPts val="76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Bef>
                          <a:spcPts val="7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6233">
                <a:tc>
                  <a:txBody>
                    <a:bodyPr/>
                    <a:lstStyle/>
                    <a:p>
                      <a:pPr marL="210185">
                        <a:lnSpc>
                          <a:spcPts val="81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5552">
                <a:tc>
                  <a:txBody>
                    <a:bodyPr/>
                    <a:lstStyle/>
                    <a:p>
                      <a:pPr marL="210185" marR="375920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Bef>
                          <a:spcPts val="7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5823">
                <a:tc>
                  <a:txBody>
                    <a:bodyPr/>
                    <a:lstStyle/>
                    <a:p>
                      <a:pPr marL="210185">
                        <a:lnSpc>
                          <a:spcPts val="810"/>
                        </a:lnSpc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циа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6078">
                <a:tc>
                  <a:txBody>
                    <a:bodyPr/>
                    <a:lstStyle/>
                    <a:p>
                      <a:pPr marL="210185">
                        <a:lnSpc>
                          <a:spcPts val="81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педагоги-психологи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5824">
                <a:tc>
                  <a:txBody>
                    <a:bodyPr/>
                    <a:lstStyle/>
                    <a:p>
                      <a:pPr marL="210185">
                        <a:lnSpc>
                          <a:spcPts val="8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педагоги-организаторы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9350">
                <a:tc>
                  <a:txBody>
                    <a:bodyPr/>
                    <a:lstStyle/>
                    <a:p>
                      <a:pPr marL="210185" marR="76835">
                        <a:lnSpc>
                          <a:spcPts val="910"/>
                        </a:lnSpc>
                      </a:pP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ru-RU" sz="800" spc="-20" dirty="0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ава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ru-RU" sz="800" spc="-20" dirty="0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lang="ru-RU" sz="800" spc="10" dirty="0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lang="ru-RU" sz="800" spc="-25" dirty="0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lang="ru-RU" sz="800" spc="10" dirty="0" smtClean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ани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тор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 о</a:t>
                      </a:r>
                      <a:r>
                        <a:rPr lang="ru-RU" sz="800" spc="-20" dirty="0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безопасности</a:t>
                      </a:r>
                      <a:r>
                        <a:rPr lang="ru-RU" sz="8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и защиты Родины</a:t>
                      </a:r>
                      <a:endParaRPr lang="ru-RU"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09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5806">
                <a:tc>
                  <a:txBody>
                    <a:bodyPr/>
                    <a:lstStyle/>
                    <a:p>
                      <a:pPr marL="210185" marR="403225">
                        <a:lnSpc>
                          <a:spcPts val="869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руководители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физического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воспитания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Bef>
                          <a:spcPts val="7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5824">
                <a:tc>
                  <a:txBody>
                    <a:bodyPr/>
                    <a:lstStyle/>
                    <a:p>
                      <a:pPr marL="210185">
                        <a:lnSpc>
                          <a:spcPts val="81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методисты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15823">
                <a:tc>
                  <a:txBody>
                    <a:bodyPr/>
                    <a:lstStyle/>
                    <a:p>
                      <a:pPr marL="210185">
                        <a:lnSpc>
                          <a:spcPts val="81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тьюторы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5823">
                <a:tc>
                  <a:txBody>
                    <a:bodyPr/>
                    <a:lstStyle/>
                    <a:p>
                      <a:pPr marL="210185">
                        <a:lnSpc>
                          <a:spcPts val="8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прочие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15824">
                <a:tc>
                  <a:txBody>
                    <a:bodyPr/>
                    <a:lstStyle/>
                    <a:p>
                      <a:pPr marL="139700">
                        <a:lnSpc>
                          <a:spcPts val="81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учебно-вспомогательный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15824">
                <a:tc>
                  <a:txBody>
                    <a:bodyPr/>
                    <a:lstStyle/>
                    <a:p>
                      <a:pPr marL="139700">
                        <a:lnSpc>
                          <a:spcPts val="8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обслуживающий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x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441931">
                <a:tc>
                  <a:txBody>
                    <a:bodyPr/>
                    <a:lstStyle/>
                    <a:p>
                      <a:pPr marL="66675" marR="254000">
                        <a:lnSpc>
                          <a:spcPts val="860"/>
                        </a:lnSpc>
                      </a:pP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 строки </a:t>
                      </a:r>
                      <a:r>
                        <a:rPr sz="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04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образовательных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25961">
                <a:tc>
                  <a:txBody>
                    <a:bodyPr/>
                    <a:lstStyle/>
                    <a:p>
                      <a:pPr marL="210185" marR="147955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25806">
                <a:tc>
                  <a:txBody>
                    <a:bodyPr/>
                    <a:lstStyle/>
                    <a:p>
                      <a:pPr marL="210185" marR="461009">
                        <a:lnSpc>
                          <a:spcPts val="86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Bef>
                          <a:spcPts val="7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551291">
                <a:tc>
                  <a:txBody>
                    <a:bodyPr/>
                    <a:lstStyle/>
                    <a:p>
                      <a:pPr marL="66675" marR="254000">
                        <a:lnSpc>
                          <a:spcPts val="860"/>
                        </a:lnSpc>
                      </a:pPr>
                      <a:r>
                        <a:rPr sz="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 строки </a:t>
                      </a:r>
                      <a:r>
                        <a:rPr sz="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05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мастера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производственного обучения,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образовательных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26278">
                <a:tc>
                  <a:txBody>
                    <a:bodyPr/>
                    <a:lstStyle/>
                    <a:p>
                      <a:pPr marL="210185" marR="147955">
                        <a:lnSpc>
                          <a:spcPts val="869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25551">
                <a:tc>
                  <a:txBody>
                    <a:bodyPr/>
                    <a:lstStyle/>
                    <a:p>
                      <a:pPr marL="210185" marR="461009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Bef>
                          <a:spcPts val="76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65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270500" y="3324225"/>
            <a:ext cx="4736484" cy="14988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200" dirty="0" smtClean="0">
                <a:cs typeface="Times New Roman" panose="02020603050405020304" pitchFamily="18" charset="0"/>
              </a:rPr>
              <a:t>В соответствии с ТК РФ, </a:t>
            </a:r>
            <a:r>
              <a:rPr lang="ru-RU" sz="1200" dirty="0">
                <a:cs typeface="Times New Roman" panose="02020603050405020304" pitchFamily="18" charset="0"/>
              </a:rPr>
              <a:t>за месяц </a:t>
            </a:r>
            <a:r>
              <a:rPr lang="ru-RU" sz="1200" dirty="0" smtClean="0">
                <a:cs typeface="Times New Roman" panose="02020603050405020304" pitchFamily="18" charset="0"/>
              </a:rPr>
              <a:t>(или иной учётный период) общее </a:t>
            </a:r>
            <a:r>
              <a:rPr lang="ru-RU" sz="1200" dirty="0">
                <a:cs typeface="Times New Roman" panose="02020603050405020304" pitchFamily="18" charset="0"/>
              </a:rPr>
              <a:t>время работы по </a:t>
            </a:r>
            <a:r>
              <a:rPr lang="ru-RU" sz="1200" dirty="0" smtClean="0">
                <a:cs typeface="Times New Roman" panose="02020603050405020304" pitchFamily="18" charset="0"/>
              </a:rPr>
              <a:t>совместительству </a:t>
            </a:r>
            <a:r>
              <a:rPr lang="ru-RU" sz="1200" dirty="0">
                <a:cs typeface="Times New Roman" panose="02020603050405020304" pitchFamily="18" charset="0"/>
              </a:rPr>
              <a:t>не должно превышать половины нормы рабочего времени, установленной для </a:t>
            </a:r>
            <a:r>
              <a:rPr lang="ru-RU" sz="1200" dirty="0" smtClean="0">
                <a:cs typeface="Times New Roman" panose="02020603050405020304" pitchFamily="18" charset="0"/>
              </a:rPr>
              <a:t>данной </a:t>
            </a:r>
            <a:r>
              <a:rPr lang="ru-RU" sz="1200" dirty="0">
                <a:cs typeface="Times New Roman" panose="02020603050405020304" pitchFamily="18" charset="0"/>
              </a:rPr>
              <a:t>категории </a:t>
            </a:r>
            <a:r>
              <a:rPr lang="ru-RU" sz="1200" dirty="0" smtClean="0">
                <a:cs typeface="Times New Roman" panose="02020603050405020304" pitchFamily="18" charset="0"/>
              </a:rPr>
              <a:t>работников. Поэтому </a:t>
            </a:r>
            <a:r>
              <a:rPr lang="ru-RU" sz="1200" b="1" dirty="0" smtClean="0">
                <a:cs typeface="Times New Roman" panose="02020603050405020304" pitchFamily="18" charset="0"/>
              </a:rPr>
              <a:t>ВНЕШНИЕ СОВМЕСТИТЕЛИ МОГУТ ИМЕТЬ НАГРУЗКУ МАКСИМУМ 0,5 СТАВКИ</a:t>
            </a:r>
            <a:r>
              <a:rPr lang="ru-RU" sz="1200" dirty="0" smtClean="0">
                <a:cs typeface="Times New Roman" panose="02020603050405020304" pitchFamily="18" charset="0"/>
              </a:rPr>
              <a:t>.</a:t>
            </a:r>
            <a:r>
              <a:rPr lang="ru-RU" sz="12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cs typeface="Times New Roman" panose="02020603050405020304" pitchFamily="18" charset="0"/>
              </a:rPr>
              <a:t>Соответственно, </a:t>
            </a: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  <a:t>значение в графе 15 не может быть больше 0,5 от значения в графе 3.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</a:pPr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 РЕКОМЕНДУЕТСЯ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/>
              <a:t>д</a:t>
            </a:r>
            <a:r>
              <a:rPr lang="ru-RU" sz="1200" dirty="0">
                <a:ea typeface="Times New Roman" panose="02020603050405020304" pitchFamily="18" charset="0"/>
              </a:rPr>
              <a:t>ля проверки корректности заполнения </a:t>
            </a:r>
            <a:r>
              <a:rPr lang="ru-RU" sz="1200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графы </a:t>
            </a: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15 </a:t>
            </a:r>
            <a:r>
              <a:rPr lang="ru-RU" sz="1200" dirty="0">
                <a:ea typeface="Times New Roman" panose="02020603050405020304" pitchFamily="18" charset="0"/>
              </a:rPr>
              <a:t>использовать </a:t>
            </a:r>
            <a:r>
              <a:rPr lang="en-US" sz="1200" dirty="0">
                <a:ea typeface="Times New Roman" panose="02020603050405020304" pitchFamily="18" charset="0"/>
              </a:rPr>
              <a:t>Excel</a:t>
            </a:r>
            <a:r>
              <a:rPr lang="ru-RU" sz="1200" dirty="0">
                <a:ea typeface="Times New Roman" panose="02020603050405020304" pitchFamily="18" charset="0"/>
              </a:rPr>
              <a:t>-файл «ПРОВЕРКА_СПО-1» Лист </a:t>
            </a:r>
            <a:r>
              <a:rPr lang="ru-RU" sz="1200" dirty="0" smtClean="0">
                <a:ea typeface="Times New Roman" panose="02020603050405020304" pitchFamily="18" charset="0"/>
              </a:rPr>
              <a:t>3.3.1.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 стрелкой 5"/>
          <p:cNvCxnSpPr>
            <a:stCxn id="5" idx="0"/>
          </p:cNvCxnSpPr>
          <p:nvPr/>
        </p:nvCxnSpPr>
        <p:spPr>
          <a:xfrm flipV="1">
            <a:off x="7638742" y="1876425"/>
            <a:ext cx="2051358" cy="1447800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078863" y="4688200"/>
            <a:ext cx="8089900" cy="433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1">
              <a:spcBef>
                <a:spcPts val="101"/>
              </a:spcBef>
            </a:pPr>
            <a:r>
              <a:rPr sz="1100" b="1" dirty="0">
                <a:latin typeface="Times New Roman"/>
                <a:cs typeface="Times New Roman"/>
              </a:rPr>
              <a:t>3.3.2.</a:t>
            </a:r>
            <a:r>
              <a:rPr sz="1100" b="1" spc="29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Численность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работников,</a:t>
            </a:r>
            <a:r>
              <a:rPr sz="1100" b="1" spc="29" dirty="0">
                <a:latin typeface="Times New Roman"/>
                <a:cs typeface="Times New Roman"/>
              </a:rPr>
              <a:t> </a:t>
            </a:r>
            <a:r>
              <a:rPr sz="1100" b="1" spc="6" dirty="0">
                <a:latin typeface="Times New Roman"/>
                <a:cs typeface="Times New Roman"/>
              </a:rPr>
              <a:t>выполняющих</a:t>
            </a:r>
            <a:r>
              <a:rPr sz="1100" b="1" spc="3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работы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6" dirty="0">
                <a:latin typeface="Times New Roman"/>
                <a:cs typeface="Times New Roman"/>
              </a:rPr>
              <a:t>по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договорам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гражданско-правового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spc="-15" dirty="0">
                <a:latin typeface="Times New Roman"/>
                <a:cs typeface="Times New Roman"/>
              </a:rPr>
              <a:t>характера</a:t>
            </a:r>
            <a:endParaRPr sz="1100" dirty="0">
              <a:latin typeface="Times New Roman"/>
              <a:cs typeface="Times New Roman"/>
            </a:endParaRPr>
          </a:p>
          <a:p>
            <a:pPr marR="5080" algn="r">
              <a:spcBef>
                <a:spcPts val="951"/>
              </a:spcBef>
            </a:pPr>
            <a:r>
              <a:rPr sz="801" spc="-10" dirty="0">
                <a:latin typeface="Times New Roman"/>
                <a:cs typeface="Times New Roman"/>
              </a:rPr>
              <a:t>Код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по</a:t>
            </a:r>
            <a:r>
              <a:rPr sz="801" spc="-29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ОКЕИ:</a:t>
            </a:r>
            <a:r>
              <a:rPr sz="801" spc="-25" dirty="0">
                <a:latin typeface="Times New Roman"/>
                <a:cs typeface="Times New Roman"/>
              </a:rPr>
              <a:t> </a:t>
            </a:r>
            <a:r>
              <a:rPr sz="801" spc="-15" dirty="0">
                <a:latin typeface="Times New Roman"/>
                <a:cs typeface="Times New Roman"/>
              </a:rPr>
              <a:t>человек</a:t>
            </a:r>
            <a:r>
              <a:rPr sz="801" spc="-6" dirty="0">
                <a:latin typeface="Times New Roman"/>
                <a:cs typeface="Times New Roman"/>
              </a:rPr>
              <a:t> –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6" dirty="0">
                <a:latin typeface="Times New Roman"/>
                <a:cs typeface="Times New Roman"/>
              </a:rPr>
              <a:t>792</a:t>
            </a:r>
            <a:endParaRPr sz="801" dirty="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780995"/>
              </p:ext>
            </p:extLst>
          </p:nvPr>
        </p:nvGraphicFramePr>
        <p:xfrm>
          <a:off x="546100" y="5167000"/>
          <a:ext cx="9884409" cy="9919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2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3486">
                <a:tc>
                  <a:txBody>
                    <a:bodyPr/>
                    <a:lstStyle/>
                    <a:p>
                      <a:pPr algn="ctr">
                        <a:lnSpc>
                          <a:spcPts val="905"/>
                        </a:lnSpc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9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№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ки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67310">
                        <a:lnSpc>
                          <a:spcPts val="905"/>
                        </a:lnSpc>
                      </a:pP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900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работников,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выполняющих</a:t>
                      </a:r>
                      <a:r>
                        <a:rPr sz="900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900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договорам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гражданско-правового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характера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812">
                <a:tc>
                  <a:txBody>
                    <a:bodyPr/>
                    <a:lstStyle/>
                    <a:p>
                      <a:pPr marL="91440">
                        <a:lnSpc>
                          <a:spcPts val="885"/>
                        </a:lnSpc>
                      </a:pPr>
                      <a:r>
                        <a:rPr sz="900" spc="-5" dirty="0">
                          <a:latin typeface="Times New Roman"/>
                          <a:cs typeface="Times New Roman"/>
                        </a:rPr>
                        <a:t>из них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осуществляющие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образовательную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деятельность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по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130">
                <a:tc>
                  <a:txBody>
                    <a:bodyPr/>
                    <a:lstStyle/>
                    <a:p>
                      <a:pPr marL="210185">
                        <a:lnSpc>
                          <a:spcPts val="9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256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7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9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723392"/>
              </p:ext>
            </p:extLst>
          </p:nvPr>
        </p:nvGraphicFramePr>
        <p:xfrm>
          <a:off x="628192" y="539750"/>
          <a:ext cx="3780788" cy="28770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9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66675">
                        <a:lnSpc>
                          <a:spcPts val="819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общей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преподавателей</a:t>
                      </a:r>
                      <a:r>
                        <a:rPr sz="800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04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графы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ts val="880"/>
                        </a:lnSpc>
                      </a:pP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работники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предприятий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организаций</a:t>
                      </a:r>
                      <a:r>
                        <a:rPr sz="8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 marR="123825" algn="r">
                        <a:lnSpc>
                          <a:spcPts val="915"/>
                        </a:lnSpc>
                        <a:spcBef>
                          <a:spcPts val="78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996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046">
                <a:tc>
                  <a:txBody>
                    <a:bodyPr/>
                    <a:lstStyle/>
                    <a:p>
                      <a:pPr marL="139700" marR="108585" indent="24130">
                        <a:lnSpc>
                          <a:spcPts val="86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образовательную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деятельность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образовательных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  <a:spcBef>
                          <a:spcPts val="59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33">
                <a:tc>
                  <a:txBody>
                    <a:bodyPr/>
                    <a:lstStyle/>
                    <a:p>
                      <a:pPr marL="210185">
                        <a:lnSpc>
                          <a:spcPts val="81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204">
                <a:tc>
                  <a:txBody>
                    <a:bodyPr/>
                    <a:lstStyle/>
                    <a:p>
                      <a:pPr marL="210185">
                        <a:lnSpc>
                          <a:spcPts val="81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825" algn="r">
                        <a:lnSpc>
                          <a:spcPts val="8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66675" marR="234950">
                        <a:lnSpc>
                          <a:spcPts val="890"/>
                        </a:lnSpc>
                      </a:pP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b="1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предприятий </a:t>
                      </a:r>
                      <a:r>
                        <a:rPr sz="800" b="1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b="1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организаций </a:t>
                      </a:r>
                      <a:r>
                        <a:rPr sz="800" b="1" spc="-18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реального</a:t>
                      </a:r>
                      <a:r>
                        <a:rPr sz="800" b="1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сектора</a:t>
                      </a:r>
                      <a:r>
                        <a:rPr sz="800" b="1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экономики</a:t>
                      </a:r>
                      <a:r>
                        <a:rPr sz="800" b="1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825" algn="r">
                        <a:lnSpc>
                          <a:spcPts val="915"/>
                        </a:lnSpc>
                        <a:spcBef>
                          <a:spcPts val="80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046">
                <a:tc>
                  <a:txBody>
                    <a:bodyPr/>
                    <a:lstStyle/>
                    <a:p>
                      <a:pPr marL="139700" marR="132715">
                        <a:lnSpc>
                          <a:spcPts val="86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образовательную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деятельность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  <a:spcBef>
                          <a:spcPts val="59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6233">
                <a:tc>
                  <a:txBody>
                    <a:bodyPr/>
                    <a:lstStyle/>
                    <a:p>
                      <a:pPr marL="210185">
                        <a:lnSpc>
                          <a:spcPts val="81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077">
                <a:tc>
                  <a:txBody>
                    <a:bodyPr/>
                    <a:lstStyle/>
                    <a:p>
                      <a:pPr marL="210185">
                        <a:lnSpc>
                          <a:spcPts val="81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825" algn="r">
                        <a:lnSpc>
                          <a:spcPts val="8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375">
                <a:tc>
                  <a:txBody>
                    <a:bodyPr/>
                    <a:lstStyle/>
                    <a:p>
                      <a:pPr marL="66675">
                        <a:lnSpc>
                          <a:spcPts val="819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общей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мастеров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производственного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66675" marR="681355">
                        <a:lnSpc>
                          <a:spcPts val="89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05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графы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)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работники </a:t>
                      </a:r>
                      <a:r>
                        <a:rPr sz="8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предприятий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организаций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23825" algn="r">
                        <a:lnSpc>
                          <a:spcPts val="915"/>
                        </a:lnSpc>
                        <a:spcBef>
                          <a:spcPts val="63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046">
                <a:tc>
                  <a:txBody>
                    <a:bodyPr/>
                    <a:lstStyle/>
                    <a:p>
                      <a:pPr marL="139700" marR="132715">
                        <a:lnSpc>
                          <a:spcPts val="86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образовательную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деятельность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  <a:spcBef>
                          <a:spcPts val="59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6233">
                <a:tc>
                  <a:txBody>
                    <a:bodyPr/>
                    <a:lstStyle/>
                    <a:p>
                      <a:pPr marL="210185">
                        <a:lnSpc>
                          <a:spcPts val="81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6204">
                <a:tc>
                  <a:txBody>
                    <a:bodyPr/>
                    <a:lstStyle/>
                    <a:p>
                      <a:pPr marL="210185">
                        <a:lnSpc>
                          <a:spcPts val="81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825" algn="r">
                        <a:lnSpc>
                          <a:spcPts val="8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66675" marR="234950">
                        <a:lnSpc>
                          <a:spcPts val="890"/>
                        </a:lnSpc>
                      </a:pP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26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b="1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предприятий </a:t>
                      </a:r>
                      <a:r>
                        <a:rPr sz="800" b="1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b="1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организаций </a:t>
                      </a:r>
                      <a:r>
                        <a:rPr sz="800" b="1" spc="-18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реального</a:t>
                      </a:r>
                      <a:r>
                        <a:rPr sz="800" b="1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сектора</a:t>
                      </a:r>
                      <a:r>
                        <a:rPr sz="800" b="1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экономики</a:t>
                      </a:r>
                      <a:r>
                        <a:rPr sz="800" b="1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825" algn="r">
                        <a:lnSpc>
                          <a:spcPts val="915"/>
                        </a:lnSpc>
                        <a:spcBef>
                          <a:spcPts val="80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9046">
                <a:tc>
                  <a:txBody>
                    <a:bodyPr/>
                    <a:lstStyle/>
                    <a:p>
                      <a:pPr marL="139700" marR="132715">
                        <a:lnSpc>
                          <a:spcPts val="86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образовательную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деятельность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  <a:spcBef>
                          <a:spcPts val="59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30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6233">
                <a:tc>
                  <a:txBody>
                    <a:bodyPr/>
                    <a:lstStyle/>
                    <a:p>
                      <a:pPr marL="210185">
                        <a:lnSpc>
                          <a:spcPts val="81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5925">
                <a:tc>
                  <a:txBody>
                    <a:bodyPr/>
                    <a:lstStyle/>
                    <a:p>
                      <a:pPr marL="210185">
                        <a:lnSpc>
                          <a:spcPts val="81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3825" algn="r">
                        <a:lnSpc>
                          <a:spcPts val="8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31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7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200348"/>
              </p:ext>
            </p:extLst>
          </p:nvPr>
        </p:nvGraphicFramePr>
        <p:xfrm>
          <a:off x="412800" y="3510191"/>
          <a:ext cx="7303132" cy="6152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2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11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884">
                <a:tc>
                  <a:txBody>
                    <a:bodyPr/>
                    <a:lstStyle/>
                    <a:p>
                      <a:pPr marL="127000">
                        <a:lnSpc>
                          <a:spcPts val="994"/>
                        </a:lnSpc>
                      </a:pPr>
                      <a:r>
                        <a:rPr sz="900" b="1" dirty="0" err="1">
                          <a:latin typeface="Times New Roman"/>
                          <a:cs typeface="Times New Roman"/>
                        </a:rPr>
                        <a:t>Справка</a:t>
                      </a:r>
                      <a:r>
                        <a:rPr sz="9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900" b="1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900" b="1" spc="5" dirty="0" smtClean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900" b="1" spc="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преподавателей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использующих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учебном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процессе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персональные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компьютеры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ts val="9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(32)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9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942">
                <a:tc>
                  <a:txBody>
                    <a:bodyPr/>
                    <a:lstStyle/>
                    <a:p>
                      <a:pPr marL="39814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реализующие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программы: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53">
                <a:tc>
                  <a:txBody>
                    <a:bodyPr/>
                    <a:lstStyle/>
                    <a:p>
                      <a:pPr marL="3067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(33)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495">
                <a:tc>
                  <a:txBody>
                    <a:bodyPr/>
                    <a:lstStyle/>
                    <a:p>
                      <a:pPr marL="306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81915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(34)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984501" y="3827811"/>
            <a:ext cx="243840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из числа внешних совместителей, </a:t>
            </a:r>
            <a:r>
              <a:rPr lang="ru-RU" sz="1000" dirty="0"/>
              <a:t>в</a:t>
            </a:r>
            <a:r>
              <a:rPr lang="en-US" sz="1000" dirty="0"/>
              <a:t> </a:t>
            </a:r>
            <a:r>
              <a:rPr lang="ru-RU" sz="1000" dirty="0"/>
              <a:t>годовой учебный курс которых включено использование персональных </a:t>
            </a:r>
            <a:r>
              <a:rPr lang="ru-RU" sz="1000" dirty="0" smtClean="0"/>
              <a:t>компьютеров.</a:t>
            </a:r>
            <a:endParaRPr lang="ru-RU" sz="1000" dirty="0"/>
          </a:p>
        </p:txBody>
      </p:sp>
      <p:cxnSp>
        <p:nvCxnSpPr>
          <p:cNvPr id="8" name="Прямая со стрелкой 7"/>
          <p:cNvCxnSpPr>
            <a:stCxn id="2" idx="0"/>
          </p:cNvCxnSpPr>
          <p:nvPr/>
        </p:nvCxnSpPr>
        <p:spPr>
          <a:xfrm flipH="1" flipV="1">
            <a:off x="2078863" y="3612868"/>
            <a:ext cx="2124838" cy="214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4572000" y="1208561"/>
            <a:ext cx="4356100" cy="9002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 </a:t>
            </a:r>
            <a:r>
              <a:rPr lang="ru-RU" sz="10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организациям реального сектора экономики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относятся предприятия и организации, производящие материальные и нематериальные товары и </a:t>
            </a:r>
            <a:r>
              <a:rPr lang="ru-RU" sz="105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услуги, </a:t>
            </a:r>
            <a:r>
              <a:rPr lang="ru-RU" sz="1050" u="sng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исключением </a:t>
            </a:r>
            <a:r>
              <a:rPr lang="ru-RU" sz="105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предприятий и организаций, осуществляющих финансово-кредитные и биржевые операции, относящиеся к</a:t>
            </a:r>
            <a:r>
              <a:rPr lang="en-US" sz="105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105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финансовому сектору экономики.</a:t>
            </a:r>
            <a:endParaRPr lang="ru-RU" sz="105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3355800" y="1388226"/>
            <a:ext cx="1216200" cy="290002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3" idx="1"/>
          </p:cNvCxnSpPr>
          <p:nvPr/>
        </p:nvCxnSpPr>
        <p:spPr>
          <a:xfrm flipH="1">
            <a:off x="3289300" y="1658684"/>
            <a:ext cx="1282700" cy="1214108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69007" y="509981"/>
            <a:ext cx="6714490" cy="509884"/>
          </a:xfrm>
          <a:prstGeom prst="rect">
            <a:avLst/>
          </a:prstGeom>
        </p:spPr>
        <p:txBody>
          <a:bodyPr vert="horz" wrap="square" lIns="0" tIns="27306" rIns="0" bIns="0" rtlCol="0">
            <a:spAutoFit/>
          </a:bodyPr>
          <a:lstStyle/>
          <a:p>
            <a:pPr marL="12701">
              <a:spcBef>
                <a:spcPts val="216"/>
              </a:spcBef>
            </a:pPr>
            <a:r>
              <a:rPr sz="1100" b="1" dirty="0">
                <a:latin typeface="Times New Roman"/>
                <a:cs typeface="Times New Roman"/>
              </a:rPr>
              <a:t>3.4.</a:t>
            </a:r>
            <a:r>
              <a:rPr sz="1100" b="1" spc="41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Сведения</a:t>
            </a:r>
            <a:r>
              <a:rPr sz="1100" b="1" spc="29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</a:t>
            </a:r>
            <a:r>
              <a:rPr sz="1100" b="1" spc="29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повышении</a:t>
            </a:r>
            <a:r>
              <a:rPr sz="1100" b="1" spc="41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квалификации</a:t>
            </a:r>
            <a:r>
              <a:rPr sz="1100" b="1" spc="41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(или)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профессиональной</a:t>
            </a:r>
            <a:r>
              <a:rPr sz="1100" b="1" spc="41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переподготовке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персонала</a:t>
            </a:r>
            <a:endParaRPr sz="1100">
              <a:latin typeface="Times New Roman"/>
              <a:cs typeface="Times New Roman"/>
            </a:endParaRPr>
          </a:p>
          <a:p>
            <a:pPr marL="783615">
              <a:spcBef>
                <a:spcPts val="101"/>
              </a:spcBef>
            </a:pPr>
            <a:r>
              <a:rPr sz="900" i="1" spc="-10" dirty="0">
                <a:latin typeface="Times New Roman"/>
                <a:cs typeface="Times New Roman"/>
              </a:rPr>
              <a:t>(без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внешних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-6" dirty="0">
                <a:latin typeface="Times New Roman"/>
                <a:cs typeface="Times New Roman"/>
              </a:rPr>
              <a:t>совместителей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и</a:t>
            </a:r>
            <a:r>
              <a:rPr sz="900" i="1" spc="1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работающих</a:t>
            </a:r>
            <a:r>
              <a:rPr sz="900" i="1" spc="25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по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договорам</a:t>
            </a:r>
            <a:r>
              <a:rPr sz="900" i="1" spc="10" dirty="0">
                <a:latin typeface="Times New Roman"/>
                <a:cs typeface="Times New Roman"/>
              </a:rPr>
              <a:t> </a:t>
            </a:r>
            <a:r>
              <a:rPr sz="900" i="1" spc="6" dirty="0">
                <a:latin typeface="Times New Roman"/>
                <a:cs typeface="Times New Roman"/>
              </a:rPr>
              <a:t>гражданско-правового</a:t>
            </a:r>
            <a:r>
              <a:rPr sz="900" i="1" spc="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характера)</a:t>
            </a:r>
            <a:endParaRPr sz="900">
              <a:latin typeface="Times New Roman"/>
              <a:cs typeface="Times New Roman"/>
            </a:endParaRPr>
          </a:p>
          <a:p>
            <a:pPr marL="5466888">
              <a:spcBef>
                <a:spcPts val="319"/>
              </a:spcBef>
            </a:pPr>
            <a:r>
              <a:rPr sz="801" spc="-10" dirty="0">
                <a:latin typeface="Times New Roman"/>
                <a:cs typeface="Times New Roman"/>
              </a:rPr>
              <a:t>Код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по</a:t>
            </a:r>
            <a:r>
              <a:rPr sz="801" spc="-3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ОКЕИ:</a:t>
            </a:r>
            <a:r>
              <a:rPr sz="801" spc="-20" dirty="0">
                <a:latin typeface="Times New Roman"/>
                <a:cs typeface="Times New Roman"/>
              </a:rPr>
              <a:t> </a:t>
            </a:r>
            <a:r>
              <a:rPr sz="801" spc="-15" dirty="0">
                <a:latin typeface="Times New Roman"/>
                <a:cs typeface="Times New Roman"/>
              </a:rPr>
              <a:t>человек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6" dirty="0">
                <a:latin typeface="Times New Roman"/>
                <a:cs typeface="Times New Roman"/>
              </a:rPr>
              <a:t>792</a:t>
            </a:r>
            <a:endParaRPr sz="801">
              <a:latin typeface="Times New Roman"/>
              <a:cs typeface="Times New Roman"/>
            </a:endParaRPr>
          </a:p>
        </p:txBody>
      </p:sp>
      <p:graphicFrame>
        <p:nvGraphicFramePr>
          <p:cNvPr id="4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752167"/>
              </p:ext>
            </p:extLst>
          </p:nvPr>
        </p:nvGraphicFramePr>
        <p:xfrm>
          <a:off x="927100" y="1036574"/>
          <a:ext cx="8338687" cy="46382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6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8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84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71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44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46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09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3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22301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304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5085" marR="53340" indent="1270" algn="ctr">
                        <a:lnSpc>
                          <a:spcPts val="910"/>
                        </a:lnSpc>
                        <a:spcBef>
                          <a:spcPts val="59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 err="1" smtClean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lang="ru-RU" sz="8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ru-RU" sz="800" spc="-1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(см. п.3.1)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L="5715" algn="ctr">
                        <a:lnSpc>
                          <a:spcPts val="865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 графы</a:t>
                      </a: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прошли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за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последние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три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года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91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3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повышение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85090" marR="77470" indent="-5715" algn="ctr">
                        <a:lnSpc>
                          <a:spcPct val="95100"/>
                        </a:lnSpc>
                        <a:spcBef>
                          <a:spcPts val="2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квалификации и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(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нальную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переподготовку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28600" marR="220979" indent="-2540" algn="ctr">
                        <a:lnSpc>
                          <a:spcPts val="910"/>
                        </a:lnSpc>
                        <a:spcBef>
                          <a:spcPts val="350"/>
                        </a:spcBef>
                      </a:pP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(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</a:p>
                    <a:p>
                      <a:pPr marL="48260" marR="41910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ани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ци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предприятиях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реального</a:t>
                      </a:r>
                      <a:endParaRPr sz="8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82880" marR="179705" indent="73025">
                        <a:lnSpc>
                          <a:spcPts val="910"/>
                        </a:lnSpc>
                        <a:spcBef>
                          <a:spcPts val="10"/>
                        </a:spcBef>
                      </a:pP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сектора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э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ки</a:t>
                      </a: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5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58115" marR="140335" algn="ctr">
                        <a:lnSpc>
                          <a:spcPts val="910"/>
                        </a:lnSpc>
                      </a:pP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чи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 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8)</a:t>
                      </a:r>
                    </a:p>
                    <a:p>
                      <a:pPr marL="73025" marR="57785" indent="1905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профильных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ани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ци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</a:p>
                    <a:p>
                      <a:pPr marL="6985" algn="ctr">
                        <a:lnSpc>
                          <a:spcPts val="894"/>
                        </a:lnSpc>
                      </a:pP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предприятиях</a:t>
                      </a:r>
                      <a:endParaRPr sz="8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35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82880" marR="186055" algn="ctr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ю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педагоги-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64465" marR="164465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ческой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00" marR="55244" indent="-6350" algn="ctr">
                        <a:lnSpc>
                          <a:spcPct val="951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использованию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  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технологий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106680" marR="100330" indent="81915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форме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ки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Руководящие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915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846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919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9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3893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нача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6456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заместители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директора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(начальника)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915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руководитель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филиала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915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Педагогические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846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3665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381">
                <a:tc>
                  <a:txBody>
                    <a:bodyPr/>
                    <a:lstStyle/>
                    <a:p>
                      <a:pPr marL="179705" marR="43434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9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Учебно-вспомогательный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7669">
                <a:tc>
                  <a:txBody>
                    <a:bodyPr/>
                    <a:lstStyle/>
                    <a:p>
                      <a:pPr marL="36195" marR="45720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строки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06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осуществляющие деятельность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9616">
                <a:tc>
                  <a:txBody>
                    <a:bodyPr/>
                    <a:lstStyle/>
                    <a:p>
                      <a:pPr marL="109220" marR="275590">
                        <a:lnSpc>
                          <a:spcPts val="910"/>
                        </a:lnSpc>
                        <a:spcBef>
                          <a:spcPts val="9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2127">
                <a:tc>
                  <a:txBody>
                    <a:bodyPr/>
                    <a:lstStyle/>
                    <a:p>
                      <a:pPr marL="109220" marR="18796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0922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93747">
                <a:tc>
                  <a:txBody>
                    <a:bodyPr/>
                    <a:lstStyle/>
                    <a:p>
                      <a:pPr marL="36195" marR="45720">
                        <a:lnSpc>
                          <a:spcPct val="95100"/>
                        </a:lnSpc>
                        <a:spcBef>
                          <a:spcPts val="110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строки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07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мастера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производственного обучения,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осуществляющие деятельность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9489">
                <a:tc>
                  <a:txBody>
                    <a:bodyPr/>
                    <a:lstStyle/>
                    <a:p>
                      <a:pPr marL="109220" marR="274955">
                        <a:lnSpc>
                          <a:spcPts val="910"/>
                        </a:lnSpc>
                        <a:spcBef>
                          <a:spcPts val="9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2381">
                <a:tc>
                  <a:txBody>
                    <a:bodyPr/>
                    <a:lstStyle/>
                    <a:p>
                      <a:pPr marL="109220" marR="18796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09220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794500" y="2486025"/>
            <a:ext cx="34290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000000"/>
                </a:solidFill>
                <a:ea typeface="Times New Roman" panose="02020603050405020304" pitchFamily="18" charset="0"/>
              </a:rPr>
              <a:t>В</a:t>
            </a:r>
            <a:r>
              <a:rPr lang="en-US" sz="900" dirty="0">
                <a:solidFill>
                  <a:srgbClr val="000000"/>
                </a:solidFill>
                <a:ea typeface="Times New Roman" panose="02020603050405020304" pitchFamily="18" charset="0"/>
              </a:rPr>
              <a:t> </a:t>
            </a:r>
            <a:r>
              <a:rPr lang="ru-RU" sz="900" dirty="0">
                <a:solidFill>
                  <a:srgbClr val="000000"/>
                </a:solidFill>
                <a:ea typeface="Times New Roman" panose="02020603050405020304" pitchFamily="18" charset="0"/>
              </a:rPr>
              <a:t>случае если работник участвовал в стажировках неоднократно, данные о нем приводятся только один раз. </a:t>
            </a:r>
            <a:endParaRPr lang="ru-RU" sz="900" dirty="0"/>
          </a:p>
        </p:txBody>
      </p:sp>
      <p:cxnSp>
        <p:nvCxnSpPr>
          <p:cNvPr id="7" name="Прямая со стрелкой 6"/>
          <p:cNvCxnSpPr>
            <a:stCxn id="5" idx="0"/>
          </p:cNvCxnSpPr>
          <p:nvPr/>
        </p:nvCxnSpPr>
        <p:spPr>
          <a:xfrm flipH="1" flipV="1">
            <a:off x="7327900" y="1952625"/>
            <a:ext cx="118110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4584700" y="3874578"/>
            <a:ext cx="563880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Если в течение трех лет работник несколько раз проходил обучение, то данные о нем отражаются в графе 4 только один раз. </a:t>
            </a:r>
          </a:p>
          <a:p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Если работник проходил в</a:t>
            </a:r>
            <a:r>
              <a:rPr lang="en-US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 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течение трех лет несколько раз обучение по одному и тому же профилю, то данные о нем отражаются в графах 5 или 6 только один раз. </a:t>
            </a:r>
          </a:p>
          <a:p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Если работник проходил в течение трех лет обучение по профилю педагогической деятельности и по использованию информационных и коммуникационных технологий, то данные о нем указываются по графам 5 и 6. </a:t>
            </a:r>
          </a:p>
          <a:p>
            <a:r>
              <a:rPr lang="ru-RU" sz="1000" b="1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Сумма данных по графам 5, 6, 7 может быть больше данных по графе 4. </a:t>
            </a:r>
            <a:endParaRPr lang="ru-RU" sz="1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4" name="Прямая со стрелкой 23"/>
          <p:cNvCxnSpPr>
            <a:stCxn id="3" idx="0"/>
          </p:cNvCxnSpPr>
          <p:nvPr/>
        </p:nvCxnSpPr>
        <p:spPr>
          <a:xfrm flipH="1" flipV="1">
            <a:off x="4584700" y="1952625"/>
            <a:ext cx="2819400" cy="19219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 flipV="1">
            <a:off x="5270500" y="1952625"/>
            <a:ext cx="2133600" cy="19219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3" idx="0"/>
          </p:cNvCxnSpPr>
          <p:nvPr/>
        </p:nvCxnSpPr>
        <p:spPr>
          <a:xfrm flipH="1" flipV="1">
            <a:off x="5994400" y="1952625"/>
            <a:ext cx="1409700" cy="19219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927100" y="5838924"/>
            <a:ext cx="9214719" cy="9002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05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Применительно к отчёту СПО-1 </a:t>
            </a:r>
            <a:r>
              <a:rPr lang="ru-RU" sz="1050" b="1" dirty="0" smtClean="0"/>
              <a:t>на </a:t>
            </a:r>
            <a:r>
              <a:rPr lang="ru-RU" sz="1050" b="1" dirty="0"/>
              <a:t>начало </a:t>
            </a:r>
            <a:r>
              <a:rPr lang="ru-RU" sz="1050" b="1" dirty="0" smtClean="0"/>
              <a:t>2026/2027 </a:t>
            </a:r>
            <a:r>
              <a:rPr lang="ru-RU" sz="1050" b="1" dirty="0" err="1" smtClean="0"/>
              <a:t>уч.года</a:t>
            </a:r>
            <a:r>
              <a:rPr lang="ru-RU" sz="1050" b="1" dirty="0" smtClean="0"/>
              <a:t>: </a:t>
            </a:r>
          </a:p>
          <a:p>
            <a:pPr algn="just"/>
            <a:r>
              <a:rPr lang="ru-RU" sz="1050" dirty="0" smtClean="0"/>
              <a:t>- в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графах 4–7 указывается численность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работников (</a:t>
            </a:r>
            <a:r>
              <a:rPr lang="ru-RU" sz="1050" u="sng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из числа работающих на 01.10.2026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),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прошедших повышение квалификации и (или) профессиональную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переподготовку в период с 01.10.2023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по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30.09.2026;</a:t>
            </a:r>
          </a:p>
          <a:p>
            <a:pPr algn="just"/>
            <a:r>
              <a:rPr lang="ru-RU" sz="1050" dirty="0" smtClean="0">
                <a:solidFill>
                  <a:srgbClr val="000000"/>
                </a:solidFill>
              </a:rPr>
              <a:t>- в графах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10–14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указывается численность работников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(</a:t>
            </a:r>
            <a:r>
              <a:rPr lang="ru-RU" sz="1050" u="sng" dirty="0">
                <a:solidFill>
                  <a:srgbClr val="000000"/>
                </a:solidFill>
                <a:ea typeface="Times New Roman" panose="02020603050405020304" pitchFamily="18" charset="0"/>
              </a:rPr>
              <a:t>из числа работающих на </a:t>
            </a:r>
            <a:r>
              <a:rPr lang="ru-RU" sz="1050" u="sng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01.10.2026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), прошедших 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повышение квалификации и (или) профессиональную переподготовку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в период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с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01.10.2025 </a:t>
            </a:r>
            <a:r>
              <a:rPr lang="ru-RU" sz="1050" dirty="0">
                <a:solidFill>
                  <a:srgbClr val="000000"/>
                </a:solidFill>
                <a:ea typeface="Times New Roman" panose="02020603050405020304" pitchFamily="18" charset="0"/>
              </a:rPr>
              <a:t>по </a:t>
            </a:r>
            <a:r>
              <a:rPr lang="ru-RU" sz="105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30.09.2026.</a:t>
            </a:r>
            <a:endParaRPr lang="ru-RU" sz="1050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729775"/>
              </p:ext>
            </p:extLst>
          </p:nvPr>
        </p:nvGraphicFramePr>
        <p:xfrm>
          <a:off x="1107440" y="428625"/>
          <a:ext cx="8164570" cy="51561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2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1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33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03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76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05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74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199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21920">
                <a:tc>
                  <a:txBody>
                    <a:bodyPr/>
                    <a:lstStyle/>
                    <a:p>
                      <a:pPr marL="250190">
                        <a:lnSpc>
                          <a:spcPts val="86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81915" marR="74295" indent="1270" algn="ctr">
                        <a:lnSpc>
                          <a:spcPct val="952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граф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4–9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прошли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предыдущем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учебном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году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9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3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повышение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6675" marR="62230" indent="-5715" algn="ctr">
                        <a:lnSpc>
                          <a:spcPct val="95100"/>
                        </a:lnSpc>
                        <a:spcBef>
                          <a:spcPts val="2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квалификации и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(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нальную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переподготовку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них: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225425" marR="224154" indent="-1905" algn="ctr">
                        <a:lnSpc>
                          <a:spcPts val="910"/>
                        </a:lnSpc>
                      </a:pP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(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endParaRPr sz="8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ts val="869"/>
                        </a:lnSpc>
                      </a:pP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ани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аци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endParaRPr sz="8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200660" marR="116205" indent="-85725">
                        <a:lnSpc>
                          <a:spcPts val="910"/>
                        </a:lnSpc>
                        <a:spcBef>
                          <a:spcPts val="50"/>
                        </a:spcBef>
                      </a:pP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реального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сектора</a:t>
                      </a:r>
                      <a:endParaRPr sz="8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79705">
                        <a:lnSpc>
                          <a:spcPts val="894"/>
                        </a:lnSpc>
                      </a:pP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экономики</a:t>
                      </a:r>
                      <a:endParaRPr sz="8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252729" marR="192405" indent="-58419" algn="just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чи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е 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3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3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9)</a:t>
                      </a:r>
                      <a:endParaRPr sz="8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09220" marR="110489" indent="27305" algn="just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профильных </a:t>
                      </a:r>
                      <a:r>
                        <a:rPr sz="800" spc="-18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ани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аци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предприятиях</a:t>
                      </a:r>
                      <a:endParaRPr sz="8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30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705" marR="175895" algn="ctr">
                        <a:lnSpc>
                          <a:spcPts val="910"/>
                        </a:lnSpc>
                        <a:spcBef>
                          <a:spcPts val="1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получения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9850" marR="68580" algn="ctr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го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инвалидами и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лицами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ОВЗ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1435" marR="51435" indent="2540" algn="ctr">
                        <a:lnSpc>
                          <a:spcPts val="910"/>
                        </a:lnSpc>
                        <a:spcBef>
                          <a:spcPts val="80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профилю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й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деятельности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63500" marR="55880" indent="-5715" algn="ctr">
                        <a:lnSpc>
                          <a:spcPct val="951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использованию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коммуникационных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технологий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6)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7780" marR="13970" indent="1905" algn="ctr">
                        <a:lnSpc>
                          <a:spcPts val="910"/>
                        </a:lnSpc>
                        <a:spcBef>
                          <a:spcPts val="805"/>
                        </a:spcBef>
                      </a:pP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форме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к 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endParaRPr sz="8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94"/>
                        </a:lnSpc>
                      </a:pP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800" spc="-4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4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7)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5760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065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557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Руководящие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065">
                        <a:lnSpc>
                          <a:spcPts val="915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0370">
                        <a:lnSpc>
                          <a:spcPts val="915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846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91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91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3665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нача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128">
                <a:tc>
                  <a:txBody>
                    <a:bodyPr/>
                    <a:lstStyle/>
                    <a:p>
                      <a:pPr marL="179705" marR="50038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(начальника)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93065">
                        <a:lnSpc>
                          <a:spcPts val="91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20370">
                        <a:lnSpc>
                          <a:spcPts val="91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руководитель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филиала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065">
                        <a:lnSpc>
                          <a:spcPts val="915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0370">
                        <a:lnSpc>
                          <a:spcPts val="915"/>
                        </a:lnSpc>
                        <a:spcBef>
                          <a:spcPts val="1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Педагогические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179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381">
                <a:tc>
                  <a:txBody>
                    <a:bodyPr/>
                    <a:lstStyle/>
                    <a:p>
                      <a:pPr marL="179705" marR="29718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Учебно-вспомогательный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93366">
                <a:tc>
                  <a:txBody>
                    <a:bodyPr/>
                    <a:lstStyle/>
                    <a:p>
                      <a:pPr marL="36195" marR="174625">
                        <a:lnSpc>
                          <a:spcPts val="910"/>
                        </a:lnSpc>
                        <a:spcBef>
                          <a:spcPts val="135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строки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06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образовательных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9743">
                <a:tc>
                  <a:txBody>
                    <a:bodyPr/>
                    <a:lstStyle/>
                    <a:p>
                      <a:pPr marL="109220" marR="139065">
                        <a:lnSpc>
                          <a:spcPts val="910"/>
                        </a:lnSpc>
                        <a:spcBef>
                          <a:spcPts val="9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2128">
                <a:tc>
                  <a:txBody>
                    <a:bodyPr/>
                    <a:lstStyle/>
                    <a:p>
                      <a:pPr marL="109220" marR="5080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609571">
                <a:tc>
                  <a:txBody>
                    <a:bodyPr/>
                    <a:lstStyle/>
                    <a:p>
                      <a:pPr marL="36195" marR="174625">
                        <a:lnSpc>
                          <a:spcPct val="95100"/>
                        </a:lnSpc>
                        <a:spcBef>
                          <a:spcPts val="110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строки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07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мастера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производственного обучения,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образовательных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9489">
                <a:tc>
                  <a:txBody>
                    <a:bodyPr/>
                    <a:lstStyle/>
                    <a:p>
                      <a:pPr marL="109220" marR="139065">
                        <a:lnSpc>
                          <a:spcPts val="910"/>
                        </a:lnSpc>
                        <a:spcBef>
                          <a:spcPts val="9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2381">
                <a:tc>
                  <a:txBody>
                    <a:bodyPr/>
                    <a:lstStyle/>
                    <a:p>
                      <a:pPr marL="109220" marR="50800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80411" y="182404"/>
            <a:ext cx="89915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Учет работников, неоднократно проходивших обучение, осуществляется аналогично учету работников по графам </a:t>
            </a: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4–7.</a:t>
            </a:r>
            <a:endParaRPr lang="ru-RU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753504"/>
              </p:ext>
            </p:extLst>
          </p:nvPr>
        </p:nvGraphicFramePr>
        <p:xfrm>
          <a:off x="1003300" y="5762625"/>
          <a:ext cx="8156951" cy="104584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6781800">
                  <a:extLst>
                    <a:ext uri="{9D8B030D-6E8A-4147-A177-3AD203B41FA5}">
                      <a16:colId xmlns:a16="http://schemas.microsoft.com/office/drawing/2014/main" val="634396499"/>
                    </a:ext>
                  </a:extLst>
                </a:gridCol>
                <a:gridCol w="422374">
                  <a:extLst>
                    <a:ext uri="{9D8B030D-6E8A-4147-A177-3AD203B41FA5}">
                      <a16:colId xmlns:a16="http://schemas.microsoft.com/office/drawing/2014/main" val="3047871846"/>
                    </a:ext>
                  </a:extLst>
                </a:gridCol>
                <a:gridCol w="34924">
                  <a:extLst>
                    <a:ext uri="{9D8B030D-6E8A-4147-A177-3AD203B41FA5}">
                      <a16:colId xmlns:a16="http://schemas.microsoft.com/office/drawing/2014/main" val="2508512788"/>
                    </a:ext>
                  </a:extLst>
                </a:gridCol>
                <a:gridCol w="917853">
                  <a:extLst>
                    <a:ext uri="{9D8B030D-6E8A-4147-A177-3AD203B41FA5}">
                      <a16:colId xmlns:a16="http://schemas.microsoft.com/office/drawing/2014/main" val="1313488755"/>
                    </a:ext>
                  </a:extLst>
                </a:gridCol>
              </a:tblGrid>
              <a:tr h="42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Справка 12.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" marR="4762" marT="4762" marB="4762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" marR="4762" marT="4762" marB="4762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718558"/>
                  </a:ext>
                </a:extLst>
              </a:tr>
              <a:tr h="748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Из общей численности педагогических работников, прошедших повышение квалификации и (или) профессиональную переподготовку (</a:t>
                      </a:r>
                      <a:r>
                        <a:rPr lang="ru-RU" sz="1050" u="sng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из стр. 05 гр. 4 подраздела 3.4</a:t>
                      </a:r>
                      <a:r>
                        <a:rPr lang="ru-RU" sz="900" dirty="0">
                          <a:effectLst/>
                        </a:rPr>
                        <a:t>):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" marR="4762" marT="4762" marB="4762">
                    <a:solidFill>
                      <a:srgbClr val="FFFF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" marR="4762" marT="4762" marB="4762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727051"/>
                  </a:ext>
                </a:extLst>
              </a:tr>
              <a:tr h="74839">
                <a:tc>
                  <a:txBody>
                    <a:bodyPr/>
                    <a:lstStyle/>
                    <a:p>
                      <a:pPr marL="180340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</a:rPr>
                        <a:t>численность педагогических работников, прошедших обучение по дополнительным профессиональным программам (повышения квалификации и (или) профессиональной переподготовки) в рамках федерального проекта "</a:t>
                      </a:r>
                      <a:r>
                        <a:rPr lang="ru-RU" sz="900" b="1" dirty="0" err="1">
                          <a:solidFill>
                            <a:schemeClr val="tx1"/>
                          </a:solidFill>
                          <a:effectLst/>
                        </a:rPr>
                        <a:t>Профессионалитет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effectLst/>
                        </a:rPr>
                        <a:t>":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" marR="4762" marT="4762" marB="4762">
                    <a:solidFill>
                      <a:srgbClr val="FFFF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" marR="4762" marT="4762" marB="4762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759845"/>
                  </a:ext>
                </a:extLst>
              </a:tr>
              <a:tr h="42182">
                <a:tc>
                  <a:txBody>
                    <a:bodyPr/>
                    <a:lstStyle/>
                    <a:p>
                      <a:pPr marL="360000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за последние три года, человек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" marR="4762" marT="4762" marB="4762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(13)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" marR="4762" marT="4762" marB="4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" marR="4762" marT="4762" marB="4762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" marR="4762" marT="4762" marB="4762" anchor="b"/>
                </a:tc>
                <a:extLst>
                  <a:ext uri="{0D108BD9-81ED-4DB2-BD59-A6C34878D82A}">
                    <a16:rowId xmlns:a16="http://schemas.microsoft.com/office/drawing/2014/main" val="4254477310"/>
                  </a:ext>
                </a:extLst>
              </a:tr>
              <a:tr h="42182">
                <a:tc>
                  <a:txBody>
                    <a:bodyPr/>
                    <a:lstStyle/>
                    <a:p>
                      <a:pPr marL="360000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</a:rPr>
                        <a:t>в предыдущем учебном году, человек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" marR="4762" marT="4762" marB="4762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(14)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" marR="4762" marT="4762" marB="4762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" marR="4762" marT="4762" marB="4762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" marR="4762" marT="4762" marB="4762" anchor="b"/>
                </a:tc>
                <a:extLst>
                  <a:ext uri="{0D108BD9-81ED-4DB2-BD59-A6C34878D82A}">
                    <a16:rowId xmlns:a16="http://schemas.microsoft.com/office/drawing/2014/main" val="190343260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547100" y="5905215"/>
            <a:ext cx="1905000" cy="12772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sz="11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организациях-федеральных </a:t>
            </a: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операторах ФП "</a:t>
            </a:r>
            <a:r>
              <a:rPr lang="ru-RU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Профессионалитет</a:t>
            </a: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": ФГБОУ ВО ГУП (2023</a:t>
            </a:r>
            <a:r>
              <a:rPr lang="ru-RU" sz="11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), ФГБОУ </a:t>
            </a: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ДПО ИРПО </a:t>
            </a:r>
            <a:r>
              <a:rPr lang="ru-RU" sz="11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(2024</a:t>
            </a: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1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2025, 2026), </a:t>
            </a:r>
            <a:r>
              <a:rPr lang="ru-RU" sz="11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ТАКЖЕ В ИНЫХ ОРГАНИЗАЦИЯХ.</a:t>
            </a:r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41241" y="397113"/>
            <a:ext cx="6023610" cy="407932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1">
              <a:spcBef>
                <a:spcPts val="601"/>
              </a:spcBef>
            </a:pPr>
            <a:r>
              <a:rPr sz="1100" b="1" dirty="0">
                <a:latin typeface="Times New Roman"/>
                <a:cs typeface="Times New Roman"/>
              </a:rPr>
              <a:t>3.5.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Сведения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об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иностранных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работниках</a:t>
            </a:r>
            <a:endParaRPr sz="1100" dirty="0">
              <a:latin typeface="Times New Roman"/>
              <a:cs typeface="Times New Roman"/>
            </a:endParaRPr>
          </a:p>
          <a:p>
            <a:pPr marL="2381326">
              <a:spcBef>
                <a:spcPts val="346"/>
              </a:spcBef>
            </a:pPr>
            <a:r>
              <a:rPr sz="801" spc="-10" dirty="0">
                <a:latin typeface="Times New Roman"/>
                <a:cs typeface="Times New Roman"/>
              </a:rPr>
              <a:t>Код</a:t>
            </a:r>
            <a:r>
              <a:rPr sz="801" spc="-6" dirty="0">
                <a:latin typeface="Times New Roman"/>
                <a:cs typeface="Times New Roman"/>
              </a:rPr>
              <a:t> по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ОКЕИ:</a:t>
            </a:r>
            <a:r>
              <a:rPr sz="801" spc="-15" dirty="0">
                <a:latin typeface="Times New Roman"/>
                <a:cs typeface="Times New Roman"/>
              </a:rPr>
              <a:t> человек</a:t>
            </a:r>
            <a:r>
              <a:rPr sz="801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dirty="0">
                <a:latin typeface="Times New Roman"/>
                <a:cs typeface="Times New Roman"/>
              </a:rPr>
              <a:t> 792</a:t>
            </a:r>
            <a:r>
              <a:rPr sz="801" spc="6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(в</a:t>
            </a:r>
            <a:r>
              <a:rPr sz="801" spc="6" dirty="0">
                <a:latin typeface="Times New Roman"/>
                <a:cs typeface="Times New Roman"/>
              </a:rPr>
              <a:t> </a:t>
            </a:r>
            <a:r>
              <a:rPr sz="801" spc="-15" dirty="0">
                <a:latin typeface="Times New Roman"/>
                <a:cs typeface="Times New Roman"/>
              </a:rPr>
              <a:t>целых); </a:t>
            </a:r>
            <a:r>
              <a:rPr sz="801" spc="-6" dirty="0">
                <a:latin typeface="Times New Roman"/>
                <a:cs typeface="Times New Roman"/>
              </a:rPr>
              <a:t>единица</a:t>
            </a:r>
            <a:r>
              <a:rPr sz="801" spc="15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dirty="0">
                <a:latin typeface="Times New Roman"/>
                <a:cs typeface="Times New Roman"/>
              </a:rPr>
              <a:t> 642</a:t>
            </a:r>
            <a:r>
              <a:rPr sz="801" spc="6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(с</a:t>
            </a:r>
            <a:r>
              <a:rPr sz="801" spc="-2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одним</a:t>
            </a:r>
            <a:r>
              <a:rPr sz="801" spc="-6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десятичным </a:t>
            </a:r>
            <a:r>
              <a:rPr sz="801" spc="-6" dirty="0">
                <a:latin typeface="Times New Roman"/>
                <a:cs typeface="Times New Roman"/>
              </a:rPr>
              <a:t>знаком)</a:t>
            </a:r>
            <a:endParaRPr sz="801" dirty="0">
              <a:latin typeface="Times New Roman"/>
              <a:cs typeface="Times New Roman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270497"/>
              </p:ext>
            </p:extLst>
          </p:nvPr>
        </p:nvGraphicFramePr>
        <p:xfrm>
          <a:off x="466344" y="820166"/>
          <a:ext cx="9455147" cy="3425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2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5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48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42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43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34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956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70687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7561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54610" marR="50800" indent="97155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67970" marR="136525" indent="-6350">
                        <a:lnSpc>
                          <a:spcPct val="95200"/>
                        </a:lnSpc>
                        <a:spcBef>
                          <a:spcPts val="30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иностранных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в б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46379" marR="113030" indent="2540" algn="ctr">
                        <a:lnSpc>
                          <a:spcPct val="95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внешних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аю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договорам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гражданско-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правового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3825" algn="ctr">
                        <a:lnSpc>
                          <a:spcPts val="91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характера,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20370">
                        <a:lnSpc>
                          <a:spcPts val="915"/>
                        </a:lnSpc>
                        <a:spcBef>
                          <a:spcPts val="32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жд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ан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18745" marR="110489" indent="-635" algn="ctr">
                        <a:lnSpc>
                          <a:spcPct val="10500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иностранных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работников,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работающих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вн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совместительства,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7200">
                        <a:lnSpc>
                          <a:spcPts val="915"/>
                        </a:lnSpc>
                        <a:spcBef>
                          <a:spcPts val="32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жд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ан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gridSpan="2">
                  <a:txBody>
                    <a:bodyPr/>
                    <a:lstStyle/>
                    <a:p>
                      <a:pPr marL="39370" marR="34925" indent="2540" algn="ctr">
                        <a:lnSpc>
                          <a:spcPct val="95200"/>
                        </a:lnSpc>
                        <a:spcBef>
                          <a:spcPts val="18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иностранных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работников,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пересчете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полную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занятость,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единица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8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6195" marR="32384" indent="109220">
                        <a:lnSpc>
                          <a:spcPct val="10500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государств-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ча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в СНГ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1915" marR="75565" indent="-3810" algn="ctr">
                        <a:lnSpc>
                          <a:spcPts val="910"/>
                        </a:lnSpc>
                        <a:spcBef>
                          <a:spcPts val="73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стран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Европейского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0325" marR="57150" indent="109220">
                        <a:lnSpc>
                          <a:spcPct val="105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государств-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ча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в СНГ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3980" marR="87630" indent="-3810" algn="ctr">
                        <a:lnSpc>
                          <a:spcPts val="910"/>
                        </a:lnSpc>
                        <a:spcBef>
                          <a:spcPts val="73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стран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Европейского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286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150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43180" indent="2540" algn="ctr">
                        <a:lnSpc>
                          <a:spcPct val="95000"/>
                        </a:lnSpc>
                        <a:spcBef>
                          <a:spcPts val="8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без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внешних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аю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договорам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гражданско-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правового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характера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06680" marR="107314" indent="100330">
                        <a:lnSpc>
                          <a:spcPts val="91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внешние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109855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Педагогические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846">
                <a:tc>
                  <a:txBody>
                    <a:bodyPr/>
                    <a:lstStyle/>
                    <a:p>
                      <a:pPr marL="216535">
                        <a:lnSpc>
                          <a:spcPts val="890"/>
                        </a:lnSpc>
                        <a:spcBef>
                          <a:spcPts val="13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9281">
                <a:tc>
                  <a:txBody>
                    <a:bodyPr/>
                    <a:lstStyle/>
                    <a:p>
                      <a:pPr marL="216535">
                        <a:lnSpc>
                          <a:spcPts val="84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2300">
                <a:tc>
                  <a:txBody>
                    <a:bodyPr/>
                    <a:lstStyle/>
                    <a:p>
                      <a:pPr marL="216535">
                        <a:lnSpc>
                          <a:spcPts val="865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мастера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производственного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ts val="86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103505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Учебно-вспомогательный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3158">
                <a:tc>
                  <a:txBody>
                    <a:bodyPr/>
                    <a:lstStyle/>
                    <a:p>
                      <a:pPr marL="36830" marR="120014">
                        <a:lnSpc>
                          <a:spcPts val="91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строки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02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осуществляющие деятельность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9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5359">
                <a:tc>
                  <a:txBody>
                    <a:bodyPr/>
                    <a:lstStyle/>
                    <a:p>
                      <a:pPr marL="109855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09855">
                        <a:lnSpc>
                          <a:spcPts val="894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109855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3158">
                <a:tc>
                  <a:txBody>
                    <a:bodyPr/>
                    <a:lstStyle/>
                    <a:p>
                      <a:pPr marL="36830" marR="184150" algn="just">
                        <a:lnSpc>
                          <a:spcPts val="91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строки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03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мастера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производственного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образовательных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EEB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5105">
                <a:tc>
                  <a:txBody>
                    <a:bodyPr/>
                    <a:lstStyle/>
                    <a:p>
                      <a:pPr marL="109855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09855">
                        <a:lnSpc>
                          <a:spcPts val="89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2174">
                <a:tc>
                  <a:txBody>
                    <a:bodyPr/>
                    <a:lstStyle/>
                    <a:p>
                      <a:pPr marL="109855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 marL="146050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  <a:solidFill>
                      <a:srgbClr val="FFE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6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549556"/>
              </p:ext>
            </p:extLst>
          </p:nvPr>
        </p:nvGraphicFramePr>
        <p:xfrm>
          <a:off x="412800" y="4363885"/>
          <a:ext cx="7155814" cy="1368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01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1027">
                <a:tc>
                  <a:txBody>
                    <a:bodyPr/>
                    <a:lstStyle/>
                    <a:p>
                      <a:pPr marL="127000">
                        <a:lnSpc>
                          <a:spcPts val="994"/>
                        </a:lnSpc>
                      </a:pPr>
                      <a:r>
                        <a:rPr sz="900" b="1" dirty="0" err="1">
                          <a:latin typeface="Times New Roman"/>
                          <a:cs typeface="Times New Roman"/>
                        </a:rPr>
                        <a:t>Справка</a:t>
                      </a:r>
                      <a:r>
                        <a:rPr sz="9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900" b="1" spc="5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900" b="1" spc="5" dirty="0" smtClean="0">
                          <a:latin typeface="Times New Roman"/>
                          <a:cs typeface="Times New Roman"/>
                        </a:rPr>
                        <a:t>.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711">
                <a:tc>
                  <a:txBody>
                    <a:bodyPr/>
                    <a:lstStyle/>
                    <a:p>
                      <a:pPr marL="127000" marR="83185">
                        <a:lnSpc>
                          <a:spcPts val="910"/>
                        </a:lnSpc>
                        <a:spcBef>
                          <a:spcPts val="7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иностранных специалистов,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осуществляющих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образовательную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деятельность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профессионального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договорам</a:t>
                      </a:r>
                      <a:r>
                        <a:rPr sz="800" spc="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гражданско-правового </a:t>
                      </a:r>
                      <a:r>
                        <a:rPr sz="8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характера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/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600"/>
                        </a:spcBef>
                        <a:tabLst>
                          <a:tab pos="847725" algn="l"/>
                        </a:tabLst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(09)   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085">
                <a:tc>
                  <a:txBody>
                    <a:bodyPr/>
                    <a:lstStyle/>
                    <a:p>
                      <a:pPr marL="398145">
                        <a:lnSpc>
                          <a:spcPts val="919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жд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ан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53">
                <a:tc>
                  <a:txBody>
                    <a:bodyPr/>
                    <a:lstStyle/>
                    <a:p>
                      <a:pPr marL="30670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государств-участников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СНГ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tc>
                  <a:txBody>
                    <a:bodyPr/>
                    <a:lstStyle/>
                    <a:p>
                      <a:pPr marL="90805" marR="2159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(10)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496">
                <a:tc>
                  <a:txBody>
                    <a:bodyPr/>
                    <a:lstStyle/>
                    <a:p>
                      <a:pPr marL="3067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стран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Европейского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Союза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США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L="90805" marR="2159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(11)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919">
                <a:tc>
                  <a:txBody>
                    <a:bodyPr/>
                    <a:lstStyle/>
                    <a:p>
                      <a:pPr marL="306705" marR="153670" indent="-180340">
                        <a:lnSpc>
                          <a:spcPts val="910"/>
                        </a:lnSpc>
                        <a:spcBef>
                          <a:spcPts val="1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09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преподаватели,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осуществляющие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деятельность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по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служащих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660"/>
                        </a:spcBef>
                        <a:tabLst>
                          <a:tab pos="847725" algn="l"/>
                        </a:tabLst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(12)   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382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8382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8574">
                <a:tc>
                  <a:txBody>
                    <a:bodyPr/>
                    <a:lstStyle/>
                    <a:p>
                      <a:pPr marL="769620">
                        <a:lnSpc>
                          <a:spcPts val="9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0805" marR="21590">
                        <a:lnSpc>
                          <a:spcPts val="919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(13)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9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(Код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ОКЕИ: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792)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12800" y="5991225"/>
            <a:ext cx="9508691" cy="10002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000" b="1" smtClean="0">
                <a:cs typeface="Arial" panose="020B0604020202020204" pitchFamily="34" charset="0"/>
              </a:rPr>
              <a:t>Графы 9, 10 заполняются исходя из принципа «полностью занят» / «не полностью занят»:</a:t>
            </a:r>
          </a:p>
          <a:p>
            <a:pPr algn="just">
              <a:lnSpc>
                <a:spcPct val="90000"/>
              </a:lnSpc>
              <a:spcBef>
                <a:spcPts val="200"/>
              </a:spcBef>
            </a:pPr>
            <a:r>
              <a:rPr lang="ru-RU" sz="1000" smtClean="0">
                <a:cs typeface="Arial" panose="020B0604020202020204" pitchFamily="34" charset="0"/>
              </a:rPr>
              <a:t>- </a:t>
            </a:r>
            <a:r>
              <a:rPr lang="ru-RU" sz="1000" b="1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Если работник работает на полную ставку</a:t>
            </a:r>
            <a:r>
              <a:rPr lang="ru-RU" sz="1000" smtClean="0">
                <a:cs typeface="Arial" panose="020B0604020202020204" pitchFamily="34" charset="0"/>
              </a:rPr>
              <a:t>, то он учитывается как одна единица (т.е. полностью занят);</a:t>
            </a:r>
          </a:p>
          <a:p>
            <a:pPr algn="just">
              <a:lnSpc>
                <a:spcPct val="90000"/>
              </a:lnSpc>
              <a:spcBef>
                <a:spcPts val="200"/>
              </a:spcBef>
            </a:pPr>
            <a:r>
              <a:rPr lang="ru-RU" sz="1000" smtClean="0">
                <a:cs typeface="Arial" panose="020B0604020202020204" pitchFamily="34" charset="0"/>
              </a:rPr>
              <a:t>- </a:t>
            </a:r>
            <a:r>
              <a:rPr lang="ru-RU" sz="1000" b="1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Если работник имеет нагрузку свыше одной ставки</a:t>
            </a:r>
            <a:r>
              <a:rPr lang="ru-RU" sz="1000" smtClean="0">
                <a:cs typeface="Arial" panose="020B0604020202020204" pitchFamily="34" charset="0"/>
              </a:rPr>
              <a:t>, то он учитывается как одна единица (т.е. полностью занят);</a:t>
            </a:r>
          </a:p>
          <a:p>
            <a:pPr algn="just">
              <a:lnSpc>
                <a:spcPct val="90000"/>
              </a:lnSpc>
              <a:spcBef>
                <a:spcPts val="200"/>
              </a:spcBef>
            </a:pPr>
            <a:r>
              <a:rPr lang="ru-RU" sz="1000" smtClean="0">
                <a:cs typeface="Arial" panose="020B0604020202020204" pitchFamily="34" charset="0"/>
              </a:rPr>
              <a:t>- </a:t>
            </a:r>
            <a:r>
              <a:rPr lang="ru-RU" sz="1000" b="1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Если работник имеет нагрузку менее ставки</a:t>
            </a:r>
            <a:r>
              <a:rPr lang="ru-RU" sz="1000" smtClean="0">
                <a:cs typeface="Arial" panose="020B0604020202020204" pitchFamily="34" charset="0"/>
              </a:rPr>
              <a:t>, то он учитывается как соответствующая доля от занимаемой ставки (т.е. не полностью занят), в частности, </a:t>
            </a:r>
            <a:r>
              <a:rPr lang="ru-RU" sz="1000" b="1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если работник принят на работу на неполное рабочее время</a:t>
            </a:r>
            <a:r>
              <a:rPr lang="ru-RU" sz="1000" smtClean="0">
                <a:cs typeface="Arial" panose="020B0604020202020204" pitchFamily="34" charset="0"/>
              </a:rPr>
              <a:t>, то пересчет на полную занятость осуществляется как отношение нагрузки (в часах) в учебном году, которую имеет работник, к законодательно установленным рабочим часам, которые штатный сотрудник должен отработать в течение учебного года.</a:t>
            </a:r>
            <a:endParaRPr lang="ru-RU" sz="1000" dirty="0"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98343" y="2945702"/>
            <a:ext cx="2103461" cy="230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r>
              <a:rPr lang="ru-RU" sz="900" dirty="0">
                <a:solidFill>
                  <a:srgbClr val="000000"/>
                </a:solidFill>
                <a:ea typeface="Times New Roman" panose="02020603050405020304" pitchFamily="18" charset="0"/>
              </a:rPr>
              <a:t>Данные приводятся из подраздела 3.1.</a:t>
            </a:r>
            <a:endParaRPr lang="ru-RU" sz="9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08700" y="2943225"/>
            <a:ext cx="2190023" cy="230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r>
              <a:rPr lang="ru-RU" sz="900" dirty="0">
                <a:solidFill>
                  <a:srgbClr val="000000"/>
                </a:solidFill>
                <a:ea typeface="Times New Roman" panose="02020603050405020304" pitchFamily="18" charset="0"/>
              </a:rPr>
              <a:t>Данные приводятся из подраздела 3.3.1.</a:t>
            </a:r>
            <a:endParaRPr lang="ru-RU" sz="900" dirty="0"/>
          </a:p>
        </p:txBody>
      </p:sp>
      <p:cxnSp>
        <p:nvCxnSpPr>
          <p:cNvPr id="10" name="Прямая со стрелкой 9"/>
          <p:cNvCxnSpPr>
            <a:stCxn id="4" idx="0"/>
          </p:cNvCxnSpPr>
          <p:nvPr/>
        </p:nvCxnSpPr>
        <p:spPr>
          <a:xfrm flipH="1" flipV="1">
            <a:off x="3841241" y="1992396"/>
            <a:ext cx="308833" cy="953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8" idx="0"/>
          </p:cNvCxnSpPr>
          <p:nvPr/>
        </p:nvCxnSpPr>
        <p:spPr>
          <a:xfrm flipH="1" flipV="1">
            <a:off x="6489700" y="1876425"/>
            <a:ext cx="714012" cy="1066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52245" y="110911"/>
            <a:ext cx="9829800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ea typeface="Times New Roman" panose="02020603050405020304" pitchFamily="18" charset="0"/>
              </a:rPr>
              <a:t>Если работник является гражданином нескольких государств, то из имеющихся учитывается то</a:t>
            </a:r>
            <a:r>
              <a:rPr lang="en-US" sz="1200" dirty="0">
                <a:solidFill>
                  <a:srgbClr val="000000"/>
                </a:solidFill>
                <a:ea typeface="Times New Roman" panose="02020603050405020304" pitchFamily="18" charset="0"/>
              </a:rPr>
              <a:t> </a:t>
            </a:r>
            <a:r>
              <a:rPr lang="ru-RU" sz="1200" dirty="0">
                <a:solidFill>
                  <a:srgbClr val="000000"/>
                </a:solidFill>
                <a:ea typeface="Times New Roman" panose="02020603050405020304" pitchFamily="18" charset="0"/>
              </a:rPr>
              <a:t>гражданство, которое получено ранее остальных.</a:t>
            </a:r>
            <a:endParaRPr lang="ru-RU" sz="1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6942" y="210242"/>
            <a:ext cx="2261358" cy="244298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1">
              <a:spcBef>
                <a:spcPts val="465"/>
              </a:spcBef>
            </a:pPr>
            <a:r>
              <a:rPr sz="1200" b="1" dirty="0">
                <a:latin typeface="Times New Roman"/>
                <a:cs typeface="Times New Roman"/>
              </a:rPr>
              <a:t>3.6.</a:t>
            </a:r>
            <a:r>
              <a:rPr sz="1200" b="1" spc="-6" dirty="0">
                <a:latin typeface="Times New Roman"/>
                <a:cs typeface="Times New Roman"/>
              </a:rPr>
              <a:t> </a:t>
            </a:r>
            <a:r>
              <a:rPr sz="1200" b="1" spc="6" dirty="0" err="1">
                <a:latin typeface="Times New Roman"/>
                <a:cs typeface="Times New Roman"/>
              </a:rPr>
              <a:t>Движение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 err="1" smtClean="0">
                <a:latin typeface="Times New Roman"/>
                <a:cs typeface="Times New Roman"/>
              </a:rPr>
              <a:t>работников</a:t>
            </a:r>
            <a:endParaRPr sz="1200" dirty="0">
              <a:latin typeface="Times New Roman"/>
              <a:cs typeface="Times New Roman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300597"/>
              </p:ext>
            </p:extLst>
          </p:nvPr>
        </p:nvGraphicFramePr>
        <p:xfrm>
          <a:off x="499872" y="657225"/>
          <a:ext cx="9665964" cy="6465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7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1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75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78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63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76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90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75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35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78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1945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6915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50" dirty="0">
                        <a:latin typeface="Times New Roman"/>
                        <a:cs typeface="Times New Roman"/>
                      </a:endParaRPr>
                    </a:p>
                    <a:p>
                      <a:pPr marL="36195" marR="29845" indent="93980">
                        <a:lnSpc>
                          <a:spcPts val="79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66675" marR="58419" algn="ctr">
                        <a:lnSpc>
                          <a:spcPts val="79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ав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штату,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единица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06045" marR="102870" indent="0" algn="ctr">
                        <a:lnSpc>
                          <a:spcPts val="790"/>
                        </a:lnSpc>
                        <a:spcBef>
                          <a:spcPts val="45"/>
                        </a:spcBef>
                      </a:pPr>
                      <a:r>
                        <a:rPr sz="800" spc="-10" dirty="0" err="1">
                          <a:latin typeface="Times New Roman"/>
                          <a:cs typeface="Times New Roman"/>
                        </a:rPr>
                        <a:t>Фактически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 err="1" smtClean="0">
                          <a:latin typeface="Times New Roman"/>
                          <a:cs typeface="Times New Roman"/>
                        </a:rPr>
                        <a:t>занято</a:t>
                      </a:r>
                      <a:r>
                        <a:rPr lang="ru-RU" sz="8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u="sng" spc="-1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ставок</a:t>
                      </a:r>
                      <a:r>
                        <a:rPr sz="800" spc="-10" dirty="0" smtClean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800" spc="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единица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marL="24130" marR="20320" indent="-1270" algn="ctr">
                        <a:lnSpc>
                          <a:spcPct val="82600"/>
                        </a:lnSpc>
                        <a:spcBef>
                          <a:spcPts val="135"/>
                        </a:spcBef>
                      </a:pP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работников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 начало </a:t>
                      </a:r>
                      <a:r>
                        <a:rPr sz="800" spc="-1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предыдущего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учебного</a:t>
                      </a:r>
                      <a:r>
                        <a:rPr sz="800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127635" marR="122555" algn="ctr">
                        <a:lnSpc>
                          <a:spcPts val="79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(без внешних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совместителей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работавших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д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),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5359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Принято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работников,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74650" marR="86995" indent="-280670">
                        <a:lnSpc>
                          <a:spcPts val="790"/>
                        </a:lnSpc>
                        <a:spcBef>
                          <a:spcPts val="4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marL="78740" marR="67945" indent="-1270" algn="ctr">
                        <a:lnSpc>
                          <a:spcPct val="82600"/>
                        </a:lnSpc>
                        <a:spcBef>
                          <a:spcPts val="565"/>
                        </a:spcBef>
                      </a:pP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работников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нача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800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30480" marR="20955" algn="ctr">
                        <a:lnSpc>
                          <a:spcPts val="79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-10" dirty="0" err="1">
                          <a:latin typeface="Times New Roman"/>
                          <a:cs typeface="Times New Roman"/>
                        </a:rPr>
                        <a:t>без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 err="1" smtClean="0">
                          <a:latin typeface="Times New Roman"/>
                          <a:cs typeface="Times New Roman"/>
                        </a:rPr>
                        <a:t>совместителей</a:t>
                      </a:r>
                      <a:r>
                        <a:rPr sz="8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8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работающих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договорам ГПХ),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человек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667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161290" marR="74930" indent="-82550" algn="ctr">
                        <a:lnSpc>
                          <a:spcPts val="79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ми</a:t>
                      </a:r>
                    </a:p>
                    <a:p>
                      <a:pPr marL="109220" marR="19050" indent="-85725" algn="ctr">
                        <a:lnSpc>
                          <a:spcPts val="790"/>
                        </a:lnSpc>
                        <a:spcBef>
                          <a:spcPts val="5"/>
                        </a:spcBef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чн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состава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14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12395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18159">
                        <a:lnSpc>
                          <a:spcPts val="74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выпускники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58115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6675" marR="55880" indent="-1905" algn="ctr">
                        <a:lnSpc>
                          <a:spcPts val="79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ному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желанию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98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14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58419" indent="1270" algn="ctr">
                        <a:lnSpc>
                          <a:spcPts val="79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со средним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профессиональным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образованием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 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звена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63500" marR="53975" indent="85090">
                        <a:lnSpc>
                          <a:spcPts val="790"/>
                        </a:lnSpc>
                        <a:spcBef>
                          <a:spcPts val="59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высшим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вани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8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998">
                <a:tc>
                  <a:txBody>
                    <a:bodyPr/>
                    <a:lstStyle/>
                    <a:p>
                      <a:pPr marL="36195">
                        <a:lnSpc>
                          <a:spcPts val="880"/>
                        </a:lnSpc>
                      </a:pPr>
                      <a:r>
                        <a:rPr sz="800" b="1" spc="-15" dirty="0"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работников</a:t>
                      </a:r>
                      <a:r>
                        <a:rPr sz="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 err="1" smtClean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b="1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-10" dirty="0" err="1" smtClean="0">
                          <a:latin typeface="Times New Roman"/>
                          <a:cs typeface="Times New Roman"/>
                        </a:rPr>
                        <a:t>сумма</a:t>
                      </a:r>
                      <a:r>
                        <a:rPr sz="8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 err="1" smtClean="0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02,</a:t>
                      </a:r>
                      <a:r>
                        <a:rPr sz="8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,</a:t>
                      </a:r>
                    </a:p>
                    <a:p>
                      <a:pPr marL="36195">
                        <a:lnSpc>
                          <a:spcPts val="89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462">
                <a:tc>
                  <a:txBody>
                    <a:bodyPr/>
                    <a:lstStyle/>
                    <a:p>
                      <a:pPr marL="109855">
                        <a:lnSpc>
                          <a:spcPts val="83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9281">
                <a:tc>
                  <a:txBody>
                    <a:bodyPr/>
                    <a:lstStyle/>
                    <a:p>
                      <a:pPr marL="109855">
                        <a:lnSpc>
                          <a:spcPts val="84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руководящие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8462">
                <a:tc>
                  <a:txBody>
                    <a:bodyPr/>
                    <a:lstStyle/>
                    <a:p>
                      <a:pPr marL="179705">
                        <a:lnSpc>
                          <a:spcPts val="83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9281">
                <a:tc>
                  <a:txBody>
                    <a:bodyPr/>
                    <a:lstStyle/>
                    <a:p>
                      <a:pPr marL="179705">
                        <a:lnSpc>
                          <a:spcPts val="8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нача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8621">
                <a:tc>
                  <a:txBody>
                    <a:bodyPr/>
                    <a:lstStyle/>
                    <a:p>
                      <a:pPr marL="179705">
                        <a:lnSpc>
                          <a:spcPts val="865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заместители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директора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(начальника)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179705" marR="0" indent="0" defTabSz="91440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rgbClr val="FF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из них - заместитель директора (начальника) по воспитательной работе</a:t>
                      </a: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endParaRPr lang="ru-RU" sz="800" dirty="0" smtClean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60"/>
                        </a:lnSpc>
                      </a:pP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05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8438986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179705">
                        <a:lnSpc>
                          <a:spcPts val="86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руководитель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филиала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7743">
                <a:tc>
                  <a:txBody>
                    <a:bodyPr/>
                    <a:lstStyle/>
                    <a:p>
                      <a:pPr marL="109855" marR="85090">
                        <a:lnSpc>
                          <a:spcPts val="910"/>
                        </a:lnSpc>
                      </a:pP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педагогические</a:t>
                      </a:r>
                      <a:r>
                        <a:rPr sz="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 err="1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,1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8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8462">
                <a:tc>
                  <a:txBody>
                    <a:bodyPr/>
                    <a:lstStyle/>
                    <a:p>
                      <a:pPr marL="179705">
                        <a:lnSpc>
                          <a:spcPts val="83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9281">
                <a:tc>
                  <a:txBody>
                    <a:bodyPr/>
                    <a:lstStyle/>
                    <a:p>
                      <a:pPr marL="179705">
                        <a:lnSpc>
                          <a:spcPts val="84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всего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 err="1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–1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8589">
                <a:tc>
                  <a:txBody>
                    <a:bodyPr/>
                    <a:lstStyle/>
                    <a:p>
                      <a:pPr marL="252729">
                        <a:lnSpc>
                          <a:spcPts val="83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9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9408">
                <a:tc>
                  <a:txBody>
                    <a:bodyPr/>
                    <a:lstStyle/>
                    <a:p>
                      <a:pPr marL="252729">
                        <a:lnSpc>
                          <a:spcPts val="84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общеобразовательных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дисциплин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3359">
                <a:tc>
                  <a:txBody>
                    <a:bodyPr/>
                    <a:lstStyle/>
                    <a:p>
                      <a:pPr marL="252729" marR="49530">
                        <a:lnSpc>
                          <a:spcPts val="819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 гуманитарного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социально-экономического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  <a:spcBef>
                          <a:spcPts val="665"/>
                        </a:spcBef>
                      </a:pP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10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44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7743">
                <a:tc>
                  <a:txBody>
                    <a:bodyPr/>
                    <a:lstStyle/>
                    <a:p>
                      <a:pPr marL="252729" marR="227965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математического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естественнонаучного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252729">
                        <a:lnSpc>
                          <a:spcPts val="86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профессионального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2174">
                <a:tc>
                  <a:txBody>
                    <a:bodyPr/>
                    <a:lstStyle/>
                    <a:p>
                      <a:pPr marL="179705">
                        <a:lnSpc>
                          <a:spcPts val="86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мастера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производственного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179705">
                        <a:lnSpc>
                          <a:spcPts val="860"/>
                        </a:lnSpc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циа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4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179705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педагоги-психологи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179705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педагоги-организаторы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210185" marR="76835">
                        <a:lnSpc>
                          <a:spcPts val="910"/>
                        </a:lnSpc>
                      </a:pP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ru-RU" sz="800" spc="-20" dirty="0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ава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ru-RU" sz="800" spc="-20" dirty="0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lang="ru-RU" sz="800" spc="10" dirty="0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lang="ru-RU" sz="800" spc="-25" dirty="0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lang="ru-RU" sz="800" spc="10" dirty="0" smtClean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ани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тор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 о</a:t>
                      </a:r>
                      <a:r>
                        <a:rPr lang="ru-RU" sz="800" spc="-20" dirty="0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безопасности</a:t>
                      </a:r>
                      <a:r>
                        <a:rPr lang="ru-RU" sz="8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и защиты Родины</a:t>
                      </a:r>
                      <a:endParaRPr lang="ru-RU"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179705">
                        <a:lnSpc>
                          <a:spcPts val="86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руководители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физического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воспитания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2301">
                <a:tc>
                  <a:txBody>
                    <a:bodyPr/>
                    <a:lstStyle/>
                    <a:p>
                      <a:pPr marL="179705">
                        <a:lnSpc>
                          <a:spcPts val="865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методисты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9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179705">
                        <a:lnSpc>
                          <a:spcPts val="86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тьюторы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20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182880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rgbClr val="FF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советники директора (начальника) по воспитанию и взаимодействию с детскими общественными </a:t>
                      </a:r>
                      <a:r>
                        <a:rPr lang="ru-RU" sz="800" dirty="0" err="1" smtClean="0">
                          <a:solidFill>
                            <a:srgbClr val="FF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объединениямим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</a:pPr>
                      <a:endParaRPr lang="ru-RU" sz="800" dirty="0" smtClean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55"/>
                        </a:lnSpc>
                      </a:pP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21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5985970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182880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прочие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3398">
                <a:tc>
                  <a:txBody>
                    <a:bodyPr/>
                    <a:lstStyle/>
                    <a:p>
                      <a:pPr marL="85090">
                        <a:lnSpc>
                          <a:spcPts val="86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учебно-вспомогательный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85090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обслуживающий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4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4728">
                <a:tc>
                  <a:txBody>
                    <a:bodyPr/>
                    <a:lstStyle/>
                    <a:p>
                      <a:pPr marL="36195" marR="94615">
                        <a:lnSpc>
                          <a:spcPts val="819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b="1" spc="-5" dirty="0" err="1"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преподаватели,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осуществляющие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деятельность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17757">
                <a:tc>
                  <a:txBody>
                    <a:bodyPr/>
                    <a:lstStyle/>
                    <a:p>
                      <a:pPr marR="146685" algn="r">
                        <a:lnSpc>
                          <a:spcPts val="8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127635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55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318119">
                <a:tc>
                  <a:txBody>
                    <a:bodyPr/>
                    <a:lstStyle/>
                    <a:p>
                      <a:pPr marL="36195" marR="271145">
                        <a:lnSpc>
                          <a:spcPts val="819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b="1" spc="-5" dirty="0" err="1"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мастера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производственного обучения,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осуществляющие деятельность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17770">
                <a:tc>
                  <a:txBody>
                    <a:bodyPr/>
                    <a:lstStyle/>
                    <a:p>
                      <a:pPr marR="146685" algn="r">
                        <a:lnSpc>
                          <a:spcPts val="82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квалифицированных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22224">
                <a:tc>
                  <a:txBody>
                    <a:bodyPr/>
                    <a:lstStyle/>
                    <a:p>
                      <a:pPr marL="127635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8808519" y="2497693"/>
            <a:ext cx="1447800" cy="4296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vert="horz" wrap="square" lIns="0" tIns="13971" rIns="0" bIns="0" rtlCol="0">
            <a:spAutoFit/>
          </a:bodyPr>
          <a:lstStyle/>
          <a:p>
            <a:pPr marL="12701">
              <a:spcBef>
                <a:spcPts val="109"/>
              </a:spcBef>
            </a:pPr>
            <a:r>
              <a:rPr sz="900" dirty="0" err="1">
                <a:cs typeface="Times New Roman"/>
              </a:rPr>
              <a:t>Данные</a:t>
            </a:r>
            <a:r>
              <a:rPr sz="900" spc="20" dirty="0">
                <a:cs typeface="Times New Roman"/>
              </a:rPr>
              <a:t> </a:t>
            </a:r>
            <a:r>
              <a:rPr sz="900" spc="6" dirty="0" err="1" smtClean="0">
                <a:solidFill>
                  <a:schemeClr val="accent2">
                    <a:lumMod val="75000"/>
                  </a:schemeClr>
                </a:solidFill>
                <a:cs typeface="Times New Roman"/>
              </a:rPr>
              <a:t>гр</a:t>
            </a:r>
            <a:r>
              <a:rPr lang="ru-RU" sz="900" spc="6" dirty="0" err="1" smtClean="0">
                <a:solidFill>
                  <a:schemeClr val="accent2">
                    <a:lumMod val="75000"/>
                  </a:schemeClr>
                </a:solidFill>
                <a:cs typeface="Times New Roman"/>
              </a:rPr>
              <a:t>афы</a:t>
            </a:r>
            <a:r>
              <a:rPr sz="900" spc="29" dirty="0" smtClean="0">
                <a:solidFill>
                  <a:schemeClr val="accent2">
                    <a:lumMod val="75000"/>
                  </a:schemeClr>
                </a:solidFill>
                <a:cs typeface="Times New Roman"/>
              </a:rPr>
              <a:t> </a:t>
            </a:r>
            <a:r>
              <a:rPr sz="900" spc="6" dirty="0">
                <a:solidFill>
                  <a:schemeClr val="accent2">
                    <a:lumMod val="75000"/>
                  </a:schemeClr>
                </a:solidFill>
                <a:cs typeface="Times New Roman"/>
              </a:rPr>
              <a:t>12</a:t>
            </a:r>
            <a:r>
              <a:rPr sz="900" spc="15" dirty="0">
                <a:solidFill>
                  <a:schemeClr val="accent2">
                    <a:lumMod val="75000"/>
                  </a:schemeClr>
                </a:solidFill>
                <a:cs typeface="Times New Roman"/>
              </a:rPr>
              <a:t> </a:t>
            </a:r>
            <a:r>
              <a:rPr sz="900" dirty="0" err="1" smtClean="0">
                <a:cs typeface="Times New Roman"/>
              </a:rPr>
              <a:t>равны</a:t>
            </a:r>
            <a:r>
              <a:rPr sz="900" spc="29" dirty="0" smtClean="0">
                <a:cs typeface="Times New Roman"/>
              </a:rPr>
              <a:t> </a:t>
            </a:r>
            <a:r>
              <a:rPr sz="900" dirty="0" err="1">
                <a:cs typeface="Times New Roman"/>
              </a:rPr>
              <a:t>данным</a:t>
            </a:r>
            <a:r>
              <a:rPr sz="900" spc="15" dirty="0">
                <a:cs typeface="Times New Roman"/>
              </a:rPr>
              <a:t> </a:t>
            </a:r>
            <a:r>
              <a:rPr sz="900" spc="6" dirty="0" smtClean="0">
                <a:cs typeface="Times New Roman"/>
              </a:rPr>
              <a:t>гр.3</a:t>
            </a:r>
            <a:r>
              <a:rPr sz="900" spc="20" dirty="0" smtClean="0">
                <a:cs typeface="Times New Roman"/>
              </a:rPr>
              <a:t> </a:t>
            </a:r>
            <a:r>
              <a:rPr sz="900" dirty="0" smtClean="0">
                <a:cs typeface="Times New Roman"/>
              </a:rPr>
              <a:t>п</a:t>
            </a:r>
            <a:r>
              <a:rPr lang="ru-RU" sz="900" dirty="0" smtClean="0">
                <a:cs typeface="Times New Roman"/>
              </a:rPr>
              <a:t>.</a:t>
            </a:r>
            <a:r>
              <a:rPr sz="900" spc="6" dirty="0" smtClean="0">
                <a:cs typeface="Times New Roman"/>
              </a:rPr>
              <a:t>3.1</a:t>
            </a:r>
            <a:r>
              <a:rPr sz="900" spc="20" dirty="0" smtClean="0">
                <a:cs typeface="Times New Roman"/>
              </a:rPr>
              <a:t> </a:t>
            </a:r>
            <a:r>
              <a:rPr sz="900" dirty="0">
                <a:cs typeface="Times New Roman"/>
              </a:rPr>
              <a:t>по</a:t>
            </a:r>
            <a:r>
              <a:rPr sz="900" spc="-6" dirty="0">
                <a:cs typeface="Times New Roman"/>
              </a:rPr>
              <a:t> </a:t>
            </a:r>
            <a:r>
              <a:rPr sz="900" spc="-10" dirty="0">
                <a:cs typeface="Times New Roman"/>
              </a:rPr>
              <a:t>соответствующим</a:t>
            </a:r>
            <a:r>
              <a:rPr sz="900" spc="20" dirty="0">
                <a:cs typeface="Times New Roman"/>
              </a:rPr>
              <a:t> </a:t>
            </a:r>
            <a:r>
              <a:rPr sz="900" spc="-6" dirty="0">
                <a:cs typeface="Times New Roman"/>
              </a:rPr>
              <a:t>строкам.</a:t>
            </a:r>
            <a:endParaRPr sz="900" dirty="0"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06506" y="3505577"/>
            <a:ext cx="6359329" cy="20415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 smtClean="0">
                <a:latin typeface="+mj-lt"/>
                <a:cs typeface="Arial" panose="020B0604020202020204" pitchFamily="34" charset="0"/>
              </a:rPr>
              <a:t>Графы </a:t>
            </a:r>
            <a:r>
              <a:rPr lang="ru-RU" sz="1000" b="1" dirty="0">
                <a:latin typeface="+mj-lt"/>
                <a:cs typeface="Arial" panose="020B0604020202020204" pitchFamily="34" charset="0"/>
              </a:rPr>
              <a:t>3, 4, 5 </a:t>
            </a:r>
            <a:r>
              <a:rPr lang="ru-RU" sz="1000" u="sng" dirty="0" smtClean="0">
                <a:latin typeface="+mj-lt"/>
                <a:cs typeface="Arial" panose="020B0604020202020204" pitchFamily="34" charset="0"/>
              </a:rPr>
              <a:t>заполняются </a:t>
            </a:r>
            <a:r>
              <a:rPr lang="ru-RU" sz="1000" u="sng" dirty="0">
                <a:latin typeface="+mj-lt"/>
                <a:cs typeface="Arial" panose="020B0604020202020204" pitchFamily="34" charset="0"/>
              </a:rPr>
              <a:t>по </a:t>
            </a:r>
            <a:r>
              <a:rPr lang="ru-RU" sz="1000" u="sng" dirty="0" smtClean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СТАВКАМ</a:t>
            </a:r>
            <a:r>
              <a:rPr lang="ru-RU" sz="1000" u="sng" dirty="0" smtClean="0">
                <a:latin typeface="+mj-lt"/>
                <a:cs typeface="Arial" panose="020B0604020202020204" pitchFamily="34" charset="0"/>
              </a:rPr>
              <a:t> (</a:t>
            </a:r>
            <a:r>
              <a:rPr lang="ru-RU" sz="1000" dirty="0">
                <a:solidFill>
                  <a:srgbClr val="7030A0"/>
                </a:solidFill>
              </a:rPr>
              <a:t>допускается </a:t>
            </a:r>
            <a:r>
              <a:rPr lang="ru-RU" sz="1000" spc="-6" dirty="0" smtClean="0">
                <a:solidFill>
                  <a:srgbClr val="7030A0"/>
                </a:solidFill>
                <a:latin typeface="+mj-lt"/>
                <a:cs typeface="Times New Roman"/>
              </a:rPr>
              <a:t>с</a:t>
            </a:r>
            <a:r>
              <a:rPr lang="ru-RU" sz="1000" spc="-20" dirty="0" smtClean="0">
                <a:solidFill>
                  <a:srgbClr val="7030A0"/>
                </a:solidFill>
                <a:latin typeface="+mj-lt"/>
                <a:cs typeface="Times New Roman"/>
              </a:rPr>
              <a:t> </a:t>
            </a:r>
            <a:r>
              <a:rPr lang="ru-RU" sz="1000" spc="-10" dirty="0">
                <a:solidFill>
                  <a:srgbClr val="7030A0"/>
                </a:solidFill>
                <a:latin typeface="+mj-lt"/>
                <a:cs typeface="Times New Roman"/>
              </a:rPr>
              <a:t>двумя десятичными</a:t>
            </a:r>
            <a:r>
              <a:rPr lang="ru-RU" sz="1000" spc="6" dirty="0">
                <a:solidFill>
                  <a:srgbClr val="7030A0"/>
                </a:solidFill>
                <a:latin typeface="+mj-lt"/>
                <a:cs typeface="Times New Roman"/>
              </a:rPr>
              <a:t> </a:t>
            </a:r>
            <a:r>
              <a:rPr lang="ru-RU" sz="1000" spc="-6" dirty="0" smtClean="0">
                <a:solidFill>
                  <a:srgbClr val="7030A0"/>
                </a:solidFill>
                <a:latin typeface="+mj-lt"/>
                <a:cs typeface="Times New Roman"/>
              </a:rPr>
              <a:t>знаками</a:t>
            </a:r>
            <a:r>
              <a:rPr lang="ru-RU" sz="1000" spc="-6" dirty="0" smtClean="0">
                <a:latin typeface="+mj-lt"/>
                <a:cs typeface="Times New Roman"/>
              </a:rPr>
              <a:t>)</a:t>
            </a:r>
            <a:r>
              <a:rPr lang="ru-RU" sz="1000" dirty="0" smtClean="0">
                <a:latin typeface="+mj-lt"/>
                <a:cs typeface="Arial" panose="020B0604020202020204" pitchFamily="34" charset="0"/>
              </a:rPr>
              <a:t>:</a:t>
            </a:r>
            <a:endParaRPr lang="ru-RU" sz="1000" dirty="0">
              <a:latin typeface="+mj-lt"/>
              <a:cs typeface="Arial" panose="020B0604020202020204" pitchFamily="34" charset="0"/>
            </a:endParaRPr>
          </a:p>
          <a:p>
            <a:pPr algn="just">
              <a:spcBef>
                <a:spcPts val="200"/>
              </a:spcBef>
            </a:pPr>
            <a:r>
              <a:rPr lang="ru-RU" sz="1000" b="1" dirty="0">
                <a:latin typeface="+mj-lt"/>
                <a:cs typeface="Arial" panose="020B0604020202020204" pitchFamily="34" charset="0"/>
              </a:rPr>
              <a:t>- </a:t>
            </a:r>
            <a:r>
              <a:rPr lang="ru-RU" sz="10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графа 3</a:t>
            </a:r>
            <a:r>
              <a:rPr lang="ru-RU" sz="1000" dirty="0">
                <a:latin typeface="+mj-lt"/>
                <a:cs typeface="Arial" panose="020B0604020202020204" pitchFamily="34" charset="0"/>
              </a:rPr>
              <a:t> – надо указать </a:t>
            </a:r>
            <a:r>
              <a:rPr lang="ru-RU" sz="1000" b="1" u="sng" dirty="0">
                <a:latin typeface="+mj-lt"/>
                <a:cs typeface="Arial" panose="020B0604020202020204" pitchFamily="34" charset="0"/>
              </a:rPr>
              <a:t>всего число ставок по штату</a:t>
            </a:r>
            <a:r>
              <a:rPr lang="ru-RU" sz="1000" dirty="0">
                <a:latin typeface="+mj-lt"/>
                <a:cs typeface="Arial" panose="020B0604020202020204" pitchFamily="34" charset="0"/>
              </a:rPr>
              <a:t> (в случае отсутствия в организации штатного расписания педагогических </a:t>
            </a:r>
            <a:r>
              <a:rPr lang="ru-RU" sz="1000" dirty="0" smtClean="0">
                <a:latin typeface="+mj-lt"/>
                <a:cs typeface="Arial" panose="020B0604020202020204" pitchFamily="34" charset="0"/>
              </a:rPr>
              <a:t>работников, </a:t>
            </a:r>
            <a:r>
              <a:rPr lang="ru-RU" sz="1000" dirty="0">
                <a:latin typeface="+mj-lt"/>
                <a:cs typeface="Arial" panose="020B0604020202020204" pitchFamily="34" charset="0"/>
              </a:rPr>
              <a:t>расчет количества ставок педагогических работников определяется путем деления количества часов по учебному плану на норму часов педагогической работы за ставку для данных работников);</a:t>
            </a:r>
          </a:p>
          <a:p>
            <a:pPr algn="just">
              <a:spcBef>
                <a:spcPts val="200"/>
              </a:spcBef>
            </a:pPr>
            <a:r>
              <a:rPr lang="ru-RU" sz="1000" b="1" dirty="0">
                <a:latin typeface="+mj-lt"/>
                <a:cs typeface="Arial" panose="020B0604020202020204" pitchFamily="34" charset="0"/>
              </a:rPr>
              <a:t>- </a:t>
            </a:r>
            <a:r>
              <a:rPr lang="ru-RU" sz="10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графа 4</a:t>
            </a:r>
            <a:r>
              <a:rPr lang="ru-RU" sz="1000" b="1" dirty="0">
                <a:latin typeface="+mj-lt"/>
                <a:cs typeface="Arial" panose="020B0604020202020204" pitchFamily="34" charset="0"/>
              </a:rPr>
              <a:t> – </a:t>
            </a:r>
            <a:r>
              <a:rPr lang="ru-RU" sz="1000" dirty="0">
                <a:latin typeface="+mj-lt"/>
                <a:cs typeface="Arial" panose="020B0604020202020204" pitchFamily="34" charset="0"/>
              </a:rPr>
              <a:t>надо указать </a:t>
            </a:r>
            <a:r>
              <a:rPr lang="ru-RU" sz="1000" b="1" u="sng" dirty="0">
                <a:latin typeface="+mj-lt"/>
                <a:cs typeface="Arial" panose="020B0604020202020204" pitchFamily="34" charset="0"/>
              </a:rPr>
              <a:t>всего число фактически занятых </a:t>
            </a:r>
            <a:r>
              <a:rPr lang="ru-RU" sz="1000" b="1" u="sng" dirty="0" smtClean="0">
                <a:latin typeface="+mj-lt"/>
                <a:cs typeface="Arial" panose="020B0604020202020204" pitchFamily="34" charset="0"/>
              </a:rPr>
              <a:t>ставок</a:t>
            </a:r>
            <a:r>
              <a:rPr lang="ru-RU" sz="1000" dirty="0" smtClean="0">
                <a:latin typeface="+mj-lt"/>
                <a:cs typeface="Arial" panose="020B0604020202020204" pitchFamily="34" charset="0"/>
              </a:rPr>
              <a:t>, включая </a:t>
            </a:r>
            <a:r>
              <a:rPr lang="ru-RU" sz="1000" dirty="0">
                <a:latin typeface="+mj-lt"/>
                <a:cs typeface="Arial" panose="020B0604020202020204" pitchFamily="34" charset="0"/>
              </a:rPr>
              <a:t>по основному месту </a:t>
            </a:r>
            <a:r>
              <a:rPr lang="ru-RU" sz="1000" dirty="0" smtClean="0">
                <a:latin typeface="+mj-lt"/>
                <a:cs typeface="Arial" panose="020B0604020202020204" pitchFamily="34" charset="0"/>
              </a:rPr>
              <a:t>работы, </a:t>
            </a:r>
            <a:r>
              <a:rPr lang="ru-RU" sz="1000" dirty="0">
                <a:latin typeface="+mj-lt"/>
                <a:cs typeface="Arial" panose="020B0604020202020204" pitchFamily="34" charset="0"/>
              </a:rPr>
              <a:t>по </a:t>
            </a:r>
            <a:r>
              <a:rPr lang="ru-RU" sz="1000" dirty="0" smtClean="0">
                <a:latin typeface="+mj-lt"/>
                <a:cs typeface="Arial" panose="020B0604020202020204" pitchFamily="34" charset="0"/>
              </a:rPr>
              <a:t>совместительству (внутреннему и внешнему) и, при необходимости, по договорам </a:t>
            </a:r>
            <a:r>
              <a:rPr lang="ru-RU" sz="1000" dirty="0">
                <a:latin typeface="+mj-lt"/>
                <a:cs typeface="Arial" panose="020B0604020202020204" pitchFamily="34" charset="0"/>
              </a:rPr>
              <a:t>гражданско-правового характера (если </a:t>
            </a:r>
            <a:r>
              <a:rPr lang="ru-RU" sz="1000" dirty="0" smtClean="0">
                <a:latin typeface="+mj-lt"/>
                <a:cs typeface="Arial" panose="020B0604020202020204" pitchFamily="34" charset="0"/>
              </a:rPr>
              <a:t>эти часы были учтены в </a:t>
            </a:r>
            <a:r>
              <a:rPr lang="ru-RU" sz="1000" dirty="0">
                <a:latin typeface="+mj-lt"/>
                <a:cs typeface="Arial" panose="020B0604020202020204" pitchFamily="34" charset="0"/>
              </a:rPr>
              <a:t>штатном </a:t>
            </a:r>
            <a:r>
              <a:rPr lang="ru-RU" sz="1000" dirty="0" smtClean="0">
                <a:latin typeface="+mj-lt"/>
                <a:cs typeface="Arial" panose="020B0604020202020204" pitchFamily="34" charset="0"/>
              </a:rPr>
              <a:t>расписании – графа 3);</a:t>
            </a:r>
            <a:endParaRPr lang="ru-RU" sz="1000" dirty="0">
              <a:latin typeface="+mj-lt"/>
              <a:cs typeface="Arial" panose="020B0604020202020204" pitchFamily="34" charset="0"/>
            </a:endParaRPr>
          </a:p>
          <a:p>
            <a:pPr algn="just">
              <a:spcBef>
                <a:spcPts val="200"/>
              </a:spcBef>
            </a:pPr>
            <a:r>
              <a:rPr lang="ru-RU" sz="1000" b="1" dirty="0" smtClean="0">
                <a:latin typeface="+mj-lt"/>
                <a:cs typeface="Arial" panose="020B0604020202020204" pitchFamily="34" charset="0"/>
              </a:rPr>
              <a:t>- </a:t>
            </a:r>
            <a:r>
              <a:rPr lang="ru-RU" sz="10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графа </a:t>
            </a:r>
            <a:r>
              <a:rPr lang="ru-RU" sz="10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5</a:t>
            </a:r>
            <a:r>
              <a:rPr lang="ru-RU" sz="1000" dirty="0">
                <a:latin typeface="+mj-lt"/>
                <a:cs typeface="Arial" panose="020B0604020202020204" pitchFamily="34" charset="0"/>
              </a:rPr>
              <a:t> – надо указать </a:t>
            </a:r>
            <a:r>
              <a:rPr lang="ru-RU" sz="1000" b="1" u="sng" dirty="0">
                <a:latin typeface="+mj-lt"/>
                <a:cs typeface="Arial" panose="020B0604020202020204" pitchFamily="34" charset="0"/>
              </a:rPr>
              <a:t>число фактически</a:t>
            </a:r>
            <a:r>
              <a:rPr lang="ru-RU" sz="1000" b="1" dirty="0">
                <a:latin typeface="+mj-lt"/>
                <a:cs typeface="Arial" panose="020B0604020202020204" pitchFamily="34" charset="0"/>
              </a:rPr>
              <a:t> </a:t>
            </a:r>
            <a:r>
              <a:rPr lang="ru-RU" sz="1000" b="1" u="sng" dirty="0">
                <a:latin typeface="+mj-lt"/>
                <a:cs typeface="Arial" panose="020B0604020202020204" pitchFamily="34" charset="0"/>
              </a:rPr>
              <a:t>занятых ставок</a:t>
            </a:r>
            <a:r>
              <a:rPr lang="ru-RU" sz="1000" b="1" dirty="0">
                <a:latin typeface="+mj-lt"/>
                <a:cs typeface="Arial" panose="020B0604020202020204" pitchFamily="34" charset="0"/>
              </a:rPr>
              <a:t> </a:t>
            </a:r>
            <a:r>
              <a:rPr lang="ru-RU" sz="1000" b="1" u="sng" dirty="0">
                <a:latin typeface="+mj-lt"/>
                <a:cs typeface="Arial" panose="020B0604020202020204" pitchFamily="34" charset="0"/>
              </a:rPr>
              <a:t>работниками списочного состава</a:t>
            </a:r>
            <a:r>
              <a:rPr lang="ru-RU" sz="1000" dirty="0">
                <a:latin typeface="+mj-lt"/>
                <a:cs typeface="Arial" panose="020B0604020202020204" pitchFamily="34" charset="0"/>
              </a:rPr>
              <a:t> (т.е. </a:t>
            </a:r>
            <a:r>
              <a:rPr lang="ru-RU" sz="1000" u="sng" dirty="0">
                <a:latin typeface="+mj-lt"/>
                <a:cs typeface="Arial" panose="020B0604020202020204" pitchFamily="34" charset="0"/>
              </a:rPr>
              <a:t>без внешних совместителей</a:t>
            </a:r>
            <a:r>
              <a:rPr lang="ru-RU" sz="1000" dirty="0">
                <a:latin typeface="+mj-lt"/>
                <a:cs typeface="Arial" panose="020B0604020202020204" pitchFamily="34" charset="0"/>
              </a:rPr>
              <a:t> - п.3.3.1, и </a:t>
            </a:r>
            <a:r>
              <a:rPr lang="ru-RU" sz="1000" u="sng" dirty="0">
                <a:latin typeface="+mj-lt"/>
                <a:cs typeface="Arial" panose="020B0604020202020204" pitchFamily="34" charset="0"/>
              </a:rPr>
              <a:t>без договоров ГПХ с внештатными работниками</a:t>
            </a:r>
            <a:r>
              <a:rPr lang="ru-RU" sz="1000" dirty="0">
                <a:latin typeface="+mj-lt"/>
                <a:cs typeface="Arial" panose="020B0604020202020204" pitchFamily="34" charset="0"/>
              </a:rPr>
              <a:t> – п.3.3.2). Для этого из числа фактически занятых ставок, указанных в графе 4, надо вычесть ставки по внешним совместителям (п.3.3.1) и ставки (часы) из штатного расписания, перекрываемые по договорам ГПХ (п.3.3.2).</a:t>
            </a:r>
          </a:p>
          <a:p>
            <a:pPr algn="just">
              <a:spcBef>
                <a:spcPts val="200"/>
              </a:spcBef>
            </a:pPr>
            <a:r>
              <a:rPr lang="ru-RU" sz="10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Разность граф 3 и 4 по строке 01 </a:t>
            </a:r>
            <a:r>
              <a:rPr lang="ru-RU" sz="1000" dirty="0" smtClean="0">
                <a:latin typeface="+mj-lt"/>
                <a:cs typeface="Arial" panose="020B0604020202020204" pitchFamily="34" charset="0"/>
              </a:rPr>
              <a:t>показывает </a:t>
            </a:r>
            <a:r>
              <a:rPr lang="ru-RU" sz="1000" dirty="0" smtClean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КОЛИЧЕСТВО СВОБОДНЫХ СТАВОК на 01.10.2026</a:t>
            </a:r>
            <a:r>
              <a:rPr lang="ru-RU" sz="1000" dirty="0" smtClean="0">
                <a:latin typeface="+mj-lt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32300" y="2497693"/>
            <a:ext cx="1882585" cy="7571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ea typeface="Times New Roman" panose="02020603050405020304" pitchFamily="18" charset="0"/>
              </a:rPr>
              <a:t>В </a:t>
            </a:r>
            <a:r>
              <a:rPr lang="ru-RU" sz="900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графе 6</a:t>
            </a:r>
            <a:r>
              <a:rPr lang="ru-RU" sz="900" dirty="0">
                <a:solidFill>
                  <a:srgbClr val="000000"/>
                </a:solidFill>
                <a:ea typeface="Times New Roman" panose="02020603050405020304" pitchFamily="18" charset="0"/>
              </a:rPr>
              <a:t> показывается численность работников по состоянию на </a:t>
            </a:r>
            <a:r>
              <a:rPr lang="ru-RU" sz="9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01.10.2025 (</a:t>
            </a:r>
            <a:r>
              <a:rPr lang="ru-RU" sz="10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данные берутся из отчёта СПО-1 за прошлый год – гр.12 п.3.6</a:t>
            </a:r>
            <a:r>
              <a:rPr lang="ru-RU" sz="9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). </a:t>
            </a:r>
            <a:endParaRPr lang="ru-RU" sz="900" dirty="0"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21932" y="1860203"/>
            <a:ext cx="503438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900" dirty="0" smtClean="0"/>
              <a:t>К </a:t>
            </a:r>
            <a:r>
              <a:rPr lang="ru-RU" sz="900" b="1" dirty="0" smtClean="0">
                <a:solidFill>
                  <a:schemeClr val="accent2">
                    <a:lumMod val="75000"/>
                  </a:schemeClr>
                </a:solidFill>
              </a:rPr>
              <a:t>выпускникам</a:t>
            </a:r>
            <a:r>
              <a:rPr lang="ru-RU" sz="900" dirty="0" smtClean="0"/>
              <a:t> </a:t>
            </a:r>
            <a:r>
              <a:rPr lang="ru-RU" sz="900" dirty="0"/>
              <a:t>относятся лица, которые закончили обучение по программам </a:t>
            </a:r>
            <a:r>
              <a:rPr lang="ru-RU" sz="900" dirty="0" smtClean="0"/>
              <a:t>СПО или </a:t>
            </a:r>
            <a:r>
              <a:rPr lang="ru-RU" sz="900" dirty="0"/>
              <a:t>высшего </a:t>
            </a:r>
            <a:r>
              <a:rPr lang="ru-RU" sz="900" dirty="0" smtClean="0"/>
              <a:t>образования </a:t>
            </a:r>
            <a:r>
              <a:rPr lang="ru-RU" sz="9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в период с 01.10.2025 по 30.09.2026</a:t>
            </a:r>
            <a:r>
              <a:rPr lang="ru-RU" sz="900" dirty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605264" y="2504098"/>
            <a:ext cx="1912876" cy="368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Графы 7-11 </a:t>
            </a:r>
            <a:r>
              <a:rPr lang="ru-RU" sz="9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заполняются за</a:t>
            </a:r>
            <a:r>
              <a:rPr lang="ru-RU" sz="900" dirty="0" smtClean="0"/>
              <a:t> </a:t>
            </a:r>
            <a:r>
              <a:rPr lang="ru-RU" sz="9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период </a:t>
            </a:r>
            <a:r>
              <a:rPr lang="ru-RU" sz="900" dirty="0">
                <a:solidFill>
                  <a:srgbClr val="000000"/>
                </a:solidFill>
                <a:ea typeface="Times New Roman" panose="02020603050405020304" pitchFamily="18" charset="0"/>
              </a:rPr>
              <a:t>с </a:t>
            </a:r>
            <a:r>
              <a:rPr lang="ru-RU" sz="9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01.10.2025 </a:t>
            </a:r>
            <a:r>
              <a:rPr lang="ru-RU" sz="900" dirty="0">
                <a:solidFill>
                  <a:srgbClr val="000000"/>
                </a:solidFill>
                <a:ea typeface="Times New Roman" panose="02020603050405020304" pitchFamily="18" charset="0"/>
              </a:rPr>
              <a:t>по </a:t>
            </a:r>
            <a:r>
              <a:rPr lang="ru-RU" sz="9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30.09.2026.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7327900" y="1014590"/>
            <a:ext cx="428368" cy="86666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авнобедренный треугольник 13"/>
          <p:cNvSpPr/>
          <p:nvPr/>
        </p:nvSpPr>
        <p:spPr>
          <a:xfrm>
            <a:off x="3806507" y="1809874"/>
            <a:ext cx="397193" cy="1695703"/>
          </a:xfrm>
          <a:prstGeom prst="triangle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907957" y="50285"/>
            <a:ext cx="4288029" cy="5078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По строке 01:   графа </a:t>
            </a:r>
            <a:r>
              <a:rPr lang="ru-RU" sz="1000" b="1" dirty="0">
                <a:solidFill>
                  <a:srgbClr val="000000"/>
                </a:solidFill>
                <a:ea typeface="Times New Roman" panose="02020603050405020304" pitchFamily="18" charset="0"/>
              </a:rPr>
              <a:t>12 </a:t>
            </a:r>
            <a:r>
              <a:rPr lang="ru-RU" sz="100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= графа </a:t>
            </a:r>
            <a:r>
              <a:rPr lang="ru-RU" sz="1000" b="1" dirty="0">
                <a:solidFill>
                  <a:srgbClr val="000000"/>
                </a:solidFill>
                <a:ea typeface="Times New Roman" panose="02020603050405020304" pitchFamily="18" charset="0"/>
              </a:rPr>
              <a:t>6 + графа 7 </a:t>
            </a:r>
            <a:r>
              <a:rPr lang="ru-RU" sz="100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- графа </a:t>
            </a:r>
            <a:r>
              <a:rPr lang="ru-RU" sz="1000" b="1" dirty="0">
                <a:solidFill>
                  <a:srgbClr val="000000"/>
                </a:solidFill>
                <a:ea typeface="Times New Roman" panose="02020603050405020304" pitchFamily="18" charset="0"/>
              </a:rPr>
              <a:t>10. </a:t>
            </a:r>
            <a:endParaRPr lang="ru-RU" sz="1000" b="1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В 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строках 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02–24 возможно 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нарушение аналогичного равенства в связи с </a:t>
            </a:r>
            <a:r>
              <a:rPr lang="ru-RU" sz="1000" u="sng" dirty="0">
                <a:solidFill>
                  <a:srgbClr val="000000"/>
                </a:solidFill>
                <a:ea typeface="Times New Roman" panose="02020603050405020304" pitchFamily="18" charset="0"/>
              </a:rPr>
              <a:t>внутренними перемещениями </a:t>
            </a:r>
            <a:r>
              <a:rPr lang="ru-RU" sz="1000" dirty="0">
                <a:solidFill>
                  <a:srgbClr val="000000"/>
                </a:solidFill>
                <a:ea typeface="Times New Roman" panose="02020603050405020304" pitchFamily="18" charset="0"/>
              </a:rPr>
              <a:t>(перевод на другие должности</a:t>
            </a:r>
            <a:r>
              <a:rPr lang="ru-RU" sz="10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). </a:t>
            </a:r>
            <a:endParaRPr lang="ru-RU" sz="1000" dirty="0">
              <a:solidFill>
                <a:schemeClr val="accent2">
                  <a:lumMod val="75000"/>
                </a:schemeClr>
              </a:solidFill>
              <a:ea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4629907" y="1495425"/>
            <a:ext cx="547249" cy="1002268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4" idx="3"/>
          </p:cNvCxnSpPr>
          <p:nvPr/>
        </p:nvCxnSpPr>
        <p:spPr>
          <a:xfrm flipH="1" flipV="1">
            <a:off x="10165836" y="1190625"/>
            <a:ext cx="90483" cy="1521871"/>
          </a:xfrm>
          <a:prstGeom prst="bentConnector4">
            <a:avLst>
              <a:gd name="adj1" fmla="val -252644"/>
              <a:gd name="adj2" fmla="val 100814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3947289" y="5772476"/>
            <a:ext cx="5209412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00" b="1" dirty="0" smtClean="0">
                <a:solidFill>
                  <a:schemeClr val="accent2">
                    <a:lumMod val="75000"/>
                  </a:schemeClr>
                </a:solidFill>
              </a:rPr>
              <a:t>Графа 4 строки 07 - 22</a:t>
            </a:r>
            <a:r>
              <a:rPr lang="ru-RU" sz="1000" dirty="0" smtClean="0"/>
              <a:t> ставки педагогических работников должны быть полностью заняты (т.е. гр.3=гр.4 по строкам 07 - 22)</a:t>
            </a:r>
            <a:endParaRPr lang="ru-RU" sz="1000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H="1" flipV="1">
            <a:off x="3441700" y="5095291"/>
            <a:ext cx="488375" cy="86120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6596" y="405071"/>
            <a:ext cx="9306560" cy="579774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2540080">
              <a:spcBef>
                <a:spcPts val="440"/>
              </a:spcBef>
            </a:pPr>
            <a:r>
              <a:rPr sz="1100" b="1" dirty="0">
                <a:latin typeface="Times New Roman"/>
                <a:cs typeface="Times New Roman"/>
              </a:rPr>
              <a:t>3.7.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Распределение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6" dirty="0">
                <a:latin typeface="Times New Roman"/>
                <a:cs typeface="Times New Roman"/>
              </a:rPr>
              <a:t>персонала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6" dirty="0">
                <a:latin typeface="Times New Roman"/>
                <a:cs typeface="Times New Roman"/>
              </a:rPr>
              <a:t>по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возрасту</a:t>
            </a:r>
            <a:r>
              <a:rPr sz="1100" b="1" spc="6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полу</a:t>
            </a:r>
            <a:endParaRPr sz="1100" dirty="0">
              <a:latin typeface="Times New Roman"/>
              <a:cs typeface="Times New Roman"/>
            </a:endParaRPr>
          </a:p>
          <a:p>
            <a:pPr marL="12701">
              <a:spcBef>
                <a:spcPts val="315"/>
              </a:spcBef>
            </a:pPr>
            <a:r>
              <a:rPr sz="1000" b="1" spc="6" dirty="0">
                <a:latin typeface="Times New Roman"/>
                <a:cs typeface="Times New Roman"/>
              </a:rPr>
              <a:t>3.7.1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Распределение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персонала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без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внешних </a:t>
            </a:r>
            <a:r>
              <a:rPr sz="1000" b="1" dirty="0">
                <a:latin typeface="Times New Roman"/>
                <a:cs typeface="Times New Roman"/>
              </a:rPr>
              <a:t>совместителей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работающих</a:t>
            </a:r>
            <a:r>
              <a:rPr sz="1000" b="1" spc="-6" dirty="0">
                <a:latin typeface="Times New Roman"/>
                <a:cs typeface="Times New Roman"/>
              </a:rPr>
              <a:t> по </a:t>
            </a:r>
            <a:r>
              <a:rPr sz="1000" b="1" spc="-10" dirty="0">
                <a:latin typeface="Times New Roman"/>
                <a:cs typeface="Times New Roman"/>
              </a:rPr>
              <a:t>договорам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гражданско-правового характера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по возрасту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полу</a:t>
            </a:r>
            <a:endParaRPr sz="1000" dirty="0">
              <a:latin typeface="Times New Roman"/>
              <a:cs typeface="Times New Roman"/>
            </a:endParaRPr>
          </a:p>
          <a:p>
            <a:pPr marR="5080" algn="r">
              <a:spcBef>
                <a:spcPts val="346"/>
              </a:spcBef>
            </a:pPr>
            <a:r>
              <a:rPr sz="801" spc="-10" dirty="0">
                <a:latin typeface="Times New Roman"/>
                <a:cs typeface="Times New Roman"/>
              </a:rPr>
              <a:t>Коды</a:t>
            </a:r>
            <a:r>
              <a:rPr sz="801" spc="-20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по</a:t>
            </a:r>
            <a:r>
              <a:rPr sz="801" spc="-2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ОКЕИ:</a:t>
            </a:r>
            <a:r>
              <a:rPr sz="801" spc="-15" dirty="0">
                <a:latin typeface="Times New Roman"/>
                <a:cs typeface="Times New Roman"/>
              </a:rPr>
              <a:t> человек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dirty="0">
                <a:latin typeface="Times New Roman"/>
                <a:cs typeface="Times New Roman"/>
              </a:rPr>
              <a:t> 792,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год</a:t>
            </a:r>
            <a:r>
              <a:rPr sz="801" spc="-6" dirty="0">
                <a:latin typeface="Times New Roman"/>
                <a:cs typeface="Times New Roman"/>
              </a:rPr>
              <a:t> – </a:t>
            </a:r>
            <a:r>
              <a:rPr sz="801" spc="6" dirty="0">
                <a:latin typeface="Times New Roman"/>
                <a:cs typeface="Times New Roman"/>
              </a:rPr>
              <a:t>366</a:t>
            </a:r>
            <a:endParaRPr sz="801" dirty="0">
              <a:latin typeface="Times New Roman"/>
              <a:cs typeface="Times New Roman"/>
            </a:endParaRPr>
          </a:p>
        </p:txBody>
      </p:sp>
      <p:graphicFrame>
        <p:nvGraphicFramePr>
          <p:cNvPr id="4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298158"/>
              </p:ext>
            </p:extLst>
          </p:nvPr>
        </p:nvGraphicFramePr>
        <p:xfrm>
          <a:off x="268224" y="1006094"/>
          <a:ext cx="10149200" cy="52218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2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92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27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67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11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98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67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022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67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2354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2354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9908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2354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2354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9433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407034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</a:tblGrid>
              <a:tr h="12230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25425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9850" marR="59055" indent="1270" algn="ctr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76200" marR="67945" indent="97155">
                        <a:lnSpc>
                          <a:spcPts val="910"/>
                        </a:lnSpc>
                        <a:spcBef>
                          <a:spcPts val="54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.  4,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6,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8,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8740">
                        <a:lnSpc>
                          <a:spcPts val="869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12,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14,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16,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3025">
                        <a:lnSpc>
                          <a:spcPts val="935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22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2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1">
                  <a:txBody>
                    <a:bodyPr/>
                    <a:lstStyle/>
                    <a:p>
                      <a:pPr algn="ctr">
                        <a:lnSpc>
                          <a:spcPts val="865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полных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состоянию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на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января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следующего</a:t>
                      </a:r>
                      <a:r>
                        <a:rPr sz="8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2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оло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25–29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1907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30–34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35–39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431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40–44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45–49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50–54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177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55–59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60–64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65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более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90805" marR="83820" algn="ctr">
                        <a:lnSpc>
                          <a:spcPts val="910"/>
                        </a:lnSpc>
                        <a:spcBef>
                          <a:spcPts val="55"/>
                        </a:spcBef>
                      </a:pP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  ний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воз-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раст, </a:t>
                      </a:r>
                      <a:r>
                        <a:rPr sz="800" spc="-1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86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2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59055" indent="-5080" algn="ctr">
                        <a:lnSpc>
                          <a:spcPts val="910"/>
                        </a:lnSpc>
                        <a:spcBef>
                          <a:spcPts val="32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marR="38100" indent="-5080" algn="ctr">
                        <a:lnSpc>
                          <a:spcPts val="910"/>
                        </a:lnSpc>
                        <a:spcBef>
                          <a:spcPts val="32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marR="40640" indent="635" algn="ctr">
                        <a:lnSpc>
                          <a:spcPts val="910"/>
                        </a:lnSpc>
                        <a:spcBef>
                          <a:spcPts val="32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marR="38100" indent="-5080" algn="ctr">
                        <a:lnSpc>
                          <a:spcPts val="910"/>
                        </a:lnSpc>
                        <a:spcBef>
                          <a:spcPts val="32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marR="38100" indent="-5080" algn="ctr">
                        <a:lnSpc>
                          <a:spcPts val="910"/>
                        </a:lnSpc>
                        <a:spcBef>
                          <a:spcPts val="32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38100" indent="635" algn="ctr">
                        <a:lnSpc>
                          <a:spcPts val="910"/>
                        </a:lnSpc>
                        <a:spcBef>
                          <a:spcPts val="32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38100" indent="635" algn="ctr">
                        <a:lnSpc>
                          <a:spcPts val="910"/>
                        </a:lnSpc>
                        <a:spcBef>
                          <a:spcPts val="32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38100" indent="635" algn="ctr">
                        <a:lnSpc>
                          <a:spcPts val="910"/>
                        </a:lnSpc>
                        <a:spcBef>
                          <a:spcPts val="32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38100" indent="635" algn="ctr">
                        <a:lnSpc>
                          <a:spcPts val="910"/>
                        </a:lnSpc>
                        <a:spcBef>
                          <a:spcPts val="32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48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 marR="22860" indent="-5080" algn="ctr">
                        <a:lnSpc>
                          <a:spcPts val="910"/>
                        </a:lnSpc>
                        <a:spcBef>
                          <a:spcPts val="32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ны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E48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997">
                <a:tc>
                  <a:txBody>
                    <a:bodyPr/>
                    <a:lstStyle/>
                    <a:p>
                      <a:pPr marL="17780" marR="207645">
                        <a:lnSpc>
                          <a:spcPts val="91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работников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02,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800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462">
                <a:tc>
                  <a:txBody>
                    <a:bodyPr/>
                    <a:lstStyle/>
                    <a:p>
                      <a:pPr marL="90805">
                        <a:lnSpc>
                          <a:spcPts val="83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9281">
                <a:tc>
                  <a:txBody>
                    <a:bodyPr/>
                    <a:lstStyle/>
                    <a:p>
                      <a:pPr marL="90805">
                        <a:lnSpc>
                          <a:spcPts val="84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руководящие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8462">
                <a:tc>
                  <a:txBody>
                    <a:bodyPr/>
                    <a:lstStyle/>
                    <a:p>
                      <a:pPr marL="161290">
                        <a:lnSpc>
                          <a:spcPts val="83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9281">
                <a:tc>
                  <a:txBody>
                    <a:bodyPr/>
                    <a:lstStyle/>
                    <a:p>
                      <a:pPr marL="161290">
                        <a:lnSpc>
                          <a:spcPts val="84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нача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161290" marR="476250">
                        <a:lnSpc>
                          <a:spcPts val="9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(начальника)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  <a:spcBef>
                          <a:spcPts val="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161290" marR="0" indent="0" defTabSz="914400" eaLnBrk="1" fontAlgn="auto" latinLnBrk="0" hangingPunct="1">
                        <a:lnSpc>
                          <a:spcPts val="8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rgbClr val="FF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из них - заместитель директора (начальника) по воспитательной работе</a:t>
                      </a: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05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160483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161290">
                        <a:lnSpc>
                          <a:spcPts val="86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руководитель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филиала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7743">
                <a:tc>
                  <a:txBody>
                    <a:bodyPr/>
                    <a:lstStyle/>
                    <a:p>
                      <a:pPr marL="90805" marR="52069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педагогические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800" spc="-20" dirty="0" err="1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,1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–2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)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8462">
                <a:tc>
                  <a:txBody>
                    <a:bodyPr/>
                    <a:lstStyle/>
                    <a:p>
                      <a:pPr marL="161290">
                        <a:lnSpc>
                          <a:spcPts val="83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  <a:spcBef>
                          <a:spcPts val="735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5359">
                <a:tc>
                  <a:txBody>
                    <a:bodyPr/>
                    <a:lstStyle/>
                    <a:p>
                      <a:pPr marL="161290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се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61290">
                        <a:lnSpc>
                          <a:spcPts val="894"/>
                        </a:lnSpc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–11)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8462">
                <a:tc>
                  <a:txBody>
                    <a:bodyPr/>
                    <a:lstStyle/>
                    <a:p>
                      <a:pPr marL="234950">
                        <a:lnSpc>
                          <a:spcPts val="83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  <a:spcBef>
                          <a:spcPts val="73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9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5105">
                <a:tc>
                  <a:txBody>
                    <a:bodyPr/>
                    <a:lstStyle/>
                    <a:p>
                      <a:pPr marL="234950">
                        <a:lnSpc>
                          <a:spcPts val="86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общеобразовательных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34950">
                        <a:lnSpc>
                          <a:spcPts val="89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дисциплин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3822">
                <a:tc>
                  <a:txBody>
                    <a:bodyPr/>
                    <a:lstStyle/>
                    <a:p>
                      <a:pPr marL="234950" marR="213995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 гуманитарного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циа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э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ич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  <a:spcBef>
                          <a:spcPts val="735"/>
                        </a:spcBef>
                      </a:pP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10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53568">
                <a:tc>
                  <a:txBody>
                    <a:bodyPr/>
                    <a:lstStyle/>
                    <a:p>
                      <a:pPr marL="234950" marR="62865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математического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общего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естественнонаучного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  <a:spcBef>
                          <a:spcPts val="73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234950" marR="125095">
                        <a:lnSpc>
                          <a:spcPts val="910"/>
                        </a:lnSpc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профессионального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8124">
                <a:tc>
                  <a:txBody>
                    <a:bodyPr/>
                    <a:lstStyle/>
                    <a:p>
                      <a:pPr marL="161290" marR="273050">
                        <a:lnSpc>
                          <a:spcPts val="9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  <a:spcBef>
                          <a:spcPts val="5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161290">
                        <a:lnSpc>
                          <a:spcPts val="860"/>
                        </a:lnSpc>
                      </a:pP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циа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4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161290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педагоги-психологи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L="161290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педагоги-организаторы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6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469646">
                <a:tc>
                  <a:txBody>
                    <a:bodyPr/>
                    <a:lstStyle/>
                    <a:p>
                      <a:pPr marL="210185" marR="76835">
                        <a:lnSpc>
                          <a:spcPts val="910"/>
                        </a:lnSpc>
                      </a:pP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lang="ru-RU" sz="800" spc="-20" dirty="0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ава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ru-RU" sz="800" spc="-20" dirty="0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lang="ru-RU" sz="800" spc="10" dirty="0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lang="ru-RU" sz="800" spc="-25" dirty="0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lang="ru-RU" sz="800" spc="10" dirty="0" smtClean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ани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тор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 о</a:t>
                      </a:r>
                      <a:r>
                        <a:rPr lang="ru-RU" sz="800" spc="-20" dirty="0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в  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безопасности</a:t>
                      </a:r>
                      <a:r>
                        <a:rPr lang="ru-RU" sz="8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spc="-15" dirty="0" smtClean="0">
                          <a:latin typeface="Times New Roman"/>
                          <a:cs typeface="Times New Roman"/>
                        </a:rPr>
                        <a:t>и защиты Родины</a:t>
                      </a:r>
                      <a:endParaRPr lang="ru-RU"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15"/>
                        </a:lnSpc>
                        <a:spcBef>
                          <a:spcPts val="61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89300" y="1952625"/>
            <a:ext cx="5943600" cy="4154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По каждой строке количество женщин</a:t>
            </a:r>
            <a:r>
              <a:rPr lang="ru-RU" sz="1000" dirty="0"/>
              <a:t> </a:t>
            </a:r>
            <a:r>
              <a:rPr lang="ru-RU" sz="1000" dirty="0" smtClean="0"/>
              <a:t>по суммарному итогу должно соответствовать количеству женщин в подразделе 3.1 графа 16 по соответствующей строке.</a:t>
            </a:r>
            <a:endParaRPr lang="ru-RU" sz="1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41900" y="6466586"/>
            <a:ext cx="5380399" cy="8156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5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!!! ОБЯЗАТЕЛЬНО ПРОВЕРИТЬ</a:t>
            </a:r>
            <a:r>
              <a:rPr lang="ru-RU" sz="1050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 корректность заполнения ГРАФЫ 24, используя </a:t>
            </a:r>
            <a:r>
              <a:rPr lang="en-US" sz="1050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Excel</a:t>
            </a:r>
            <a:r>
              <a:rPr lang="ru-RU" sz="1050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-файл «ПРОВЕРКА_СПО-1» Лист 3.7.1.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ru-RU" sz="105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!!!</a:t>
            </a:r>
            <a:r>
              <a:rPr lang="ru-RU" sz="1050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 ДОПУСКАЕТСЯ </a:t>
            </a:r>
            <a:r>
              <a:rPr lang="ru-RU" sz="1050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перенести в отчёт СПО-1 данные </a:t>
            </a:r>
            <a:r>
              <a:rPr lang="ru-RU" sz="1050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из графы «среднее» Листа 3.7.1 </a:t>
            </a:r>
            <a:r>
              <a:rPr lang="en-US" sz="1050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Excel</a:t>
            </a:r>
            <a:r>
              <a:rPr lang="ru-RU" sz="1050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-файл «ПРОВЕРКА_СПО-1» </a:t>
            </a:r>
            <a:r>
              <a:rPr lang="ru-RU" sz="1050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без фактического расчёта среднего возраста сотрудников.</a:t>
            </a:r>
            <a:endParaRPr lang="ru-RU" sz="1050" dirty="0">
              <a:solidFill>
                <a:schemeClr val="accent2">
                  <a:lumMod val="75000"/>
                </a:schemeClr>
              </a:solidFill>
              <a:ea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>
            <a:stCxn id="5" idx="0"/>
          </p:cNvCxnSpPr>
          <p:nvPr/>
        </p:nvCxnSpPr>
        <p:spPr>
          <a:xfrm flipV="1">
            <a:off x="7732100" y="5628386"/>
            <a:ext cx="2480262" cy="8382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27101" y="4558030"/>
            <a:ext cx="4627880" cy="152607"/>
          </a:xfrm>
          <a:prstGeom prst="rect">
            <a:avLst/>
          </a:prstGeom>
        </p:spPr>
        <p:txBody>
          <a:bodyPr vert="horz" wrap="square" lIns="0" tIns="13971" rIns="0" bIns="0" rtlCol="0">
            <a:spAutoFit/>
          </a:bodyPr>
          <a:lstStyle/>
          <a:p>
            <a:pPr marL="12701">
              <a:spcBef>
                <a:spcPts val="109"/>
              </a:spcBef>
            </a:pPr>
            <a:r>
              <a:rPr sz="900" dirty="0">
                <a:latin typeface="Times New Roman"/>
                <a:cs typeface="Times New Roman"/>
              </a:rPr>
              <a:t>Данные</a:t>
            </a:r>
            <a:r>
              <a:rPr sz="900" spc="20" dirty="0">
                <a:latin typeface="Times New Roman"/>
                <a:cs typeface="Times New Roman"/>
              </a:rPr>
              <a:t> </a:t>
            </a:r>
            <a:r>
              <a:rPr sz="900" spc="6" dirty="0">
                <a:latin typeface="Times New Roman"/>
                <a:cs typeface="Times New Roman"/>
              </a:rPr>
              <a:t>гр.</a:t>
            </a:r>
            <a:r>
              <a:rPr sz="900" spc="29" dirty="0">
                <a:latin typeface="Times New Roman"/>
                <a:cs typeface="Times New Roman"/>
              </a:rPr>
              <a:t> </a:t>
            </a:r>
            <a:r>
              <a:rPr sz="900" spc="6" dirty="0">
                <a:latin typeface="Times New Roman"/>
                <a:cs typeface="Times New Roman"/>
              </a:rPr>
              <a:t>3</a:t>
            </a:r>
            <a:r>
              <a:rPr sz="900" spc="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по </a:t>
            </a:r>
            <a:r>
              <a:rPr sz="900" spc="-6" dirty="0">
                <a:latin typeface="Times New Roman"/>
                <a:cs typeface="Times New Roman"/>
              </a:rPr>
              <a:t>стр.</a:t>
            </a:r>
            <a:r>
              <a:rPr sz="900" spc="25" dirty="0">
                <a:latin typeface="Times New Roman"/>
                <a:cs typeface="Times New Roman"/>
              </a:rPr>
              <a:t> </a:t>
            </a:r>
            <a:r>
              <a:rPr sz="900" spc="6" dirty="0">
                <a:latin typeface="Times New Roman"/>
                <a:cs typeface="Times New Roman"/>
              </a:rPr>
              <a:t>01–26</a:t>
            </a:r>
            <a:r>
              <a:rPr sz="900" spc="2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равны</a:t>
            </a:r>
            <a:r>
              <a:rPr sz="900" spc="29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данным</a:t>
            </a:r>
            <a:r>
              <a:rPr sz="900" spc="15" dirty="0">
                <a:latin typeface="Times New Roman"/>
                <a:cs typeface="Times New Roman"/>
              </a:rPr>
              <a:t> </a:t>
            </a:r>
            <a:r>
              <a:rPr sz="900" spc="6" dirty="0">
                <a:latin typeface="Times New Roman"/>
                <a:cs typeface="Times New Roman"/>
              </a:rPr>
              <a:t>гр.</a:t>
            </a:r>
            <a:r>
              <a:rPr sz="900" spc="45" dirty="0">
                <a:latin typeface="Times New Roman"/>
                <a:cs typeface="Times New Roman"/>
              </a:rPr>
              <a:t> </a:t>
            </a:r>
            <a:r>
              <a:rPr sz="900" spc="6" dirty="0">
                <a:latin typeface="Times New Roman"/>
                <a:cs typeface="Times New Roman"/>
              </a:rPr>
              <a:t>3</a:t>
            </a:r>
            <a:r>
              <a:rPr sz="900" spc="2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подраздела</a:t>
            </a:r>
            <a:r>
              <a:rPr sz="900" spc="20" dirty="0">
                <a:latin typeface="Times New Roman"/>
                <a:cs typeface="Times New Roman"/>
              </a:rPr>
              <a:t> </a:t>
            </a:r>
            <a:r>
              <a:rPr sz="900" spc="6" dirty="0">
                <a:latin typeface="Times New Roman"/>
                <a:cs typeface="Times New Roman"/>
              </a:rPr>
              <a:t>3.1</a:t>
            </a:r>
            <a:r>
              <a:rPr sz="900" spc="2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по</a:t>
            </a:r>
            <a:r>
              <a:rPr sz="900" spc="-6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соответствующим</a:t>
            </a:r>
            <a:r>
              <a:rPr sz="900" spc="41" dirty="0">
                <a:latin typeface="Times New Roman"/>
                <a:cs typeface="Times New Roman"/>
              </a:rPr>
              <a:t> </a:t>
            </a:r>
            <a:r>
              <a:rPr sz="900" spc="-6" dirty="0">
                <a:latin typeface="Times New Roman"/>
                <a:cs typeface="Times New Roman"/>
              </a:rPr>
              <a:t>строкам.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4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264650"/>
              </p:ext>
            </p:extLst>
          </p:nvPr>
        </p:nvGraphicFramePr>
        <p:xfrm>
          <a:off x="268224" y="359918"/>
          <a:ext cx="10149200" cy="46970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2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92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27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67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11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98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67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022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67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2354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2354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9908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2354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9845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2354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9433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407034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</a:tblGrid>
              <a:tr h="185927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25425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69850" marR="59055" indent="1270" algn="ctr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6200" marR="67945" indent="97155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.  4,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6,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8,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8740">
                        <a:lnSpc>
                          <a:spcPts val="869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12,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14,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16,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3025">
                        <a:lnSpc>
                          <a:spcPts val="935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22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полных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состоянию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января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следующего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года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оло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25–29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190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30–34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35–39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43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40–44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45–49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50–54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17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55–59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60–64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65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более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90805" marR="83820" algn="ctr">
                        <a:lnSpc>
                          <a:spcPct val="95100"/>
                        </a:lnSpc>
                        <a:spcBef>
                          <a:spcPts val="280"/>
                        </a:spcBef>
                      </a:pP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  ний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воз-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раст, </a:t>
                      </a:r>
                      <a:r>
                        <a:rPr sz="800" spc="-1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67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59055" indent="-5080" algn="ctr">
                        <a:lnSpc>
                          <a:spcPct val="95200"/>
                        </a:lnSpc>
                        <a:spcBef>
                          <a:spcPts val="4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marR="38100" indent="-5080" algn="ctr">
                        <a:lnSpc>
                          <a:spcPct val="95200"/>
                        </a:lnSpc>
                        <a:spcBef>
                          <a:spcPts val="4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marR="40640" indent="635" algn="ctr">
                        <a:lnSpc>
                          <a:spcPct val="95200"/>
                        </a:lnSpc>
                        <a:spcBef>
                          <a:spcPts val="4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marR="38100" indent="-5080" algn="ctr">
                        <a:lnSpc>
                          <a:spcPct val="95200"/>
                        </a:lnSpc>
                        <a:spcBef>
                          <a:spcPts val="4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marR="38100" indent="-5080" algn="ctr">
                        <a:lnSpc>
                          <a:spcPct val="95200"/>
                        </a:lnSpc>
                        <a:spcBef>
                          <a:spcPts val="4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38100" indent="635" algn="ctr">
                        <a:lnSpc>
                          <a:spcPct val="95200"/>
                        </a:lnSpc>
                        <a:spcBef>
                          <a:spcPts val="4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38100" indent="635" algn="ctr">
                        <a:lnSpc>
                          <a:spcPct val="95200"/>
                        </a:lnSpc>
                        <a:spcBef>
                          <a:spcPts val="4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38100" indent="635" algn="ctr">
                        <a:lnSpc>
                          <a:spcPct val="95200"/>
                        </a:lnSpc>
                        <a:spcBef>
                          <a:spcPts val="4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38100" indent="635" algn="ctr">
                        <a:lnSpc>
                          <a:spcPct val="95200"/>
                        </a:lnSpc>
                        <a:spcBef>
                          <a:spcPts val="42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 marR="22860" indent="-5080" algn="ctr">
                        <a:lnSpc>
                          <a:spcPct val="95200"/>
                        </a:lnSpc>
                        <a:spcBef>
                          <a:spcPts val="42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556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127">
                <a:tc>
                  <a:txBody>
                    <a:bodyPr/>
                    <a:lstStyle/>
                    <a:p>
                      <a:pPr marL="161290" marR="300355">
                        <a:lnSpc>
                          <a:spcPts val="910"/>
                        </a:lnSpc>
                        <a:spcBef>
                          <a:spcPts val="11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руководители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физического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воспитания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методисты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9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557"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тьюторы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20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6129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rgbClr val="FF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советники директора (начальника) по воспитанию и взаимодействию с детскими общественными </a:t>
                      </a:r>
                      <a:r>
                        <a:rPr lang="ru-RU" sz="800" dirty="0" err="1" smtClean="0">
                          <a:solidFill>
                            <a:srgbClr val="FF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объединениямим</a:t>
                      </a:r>
                      <a:endParaRPr lang="ru-RU" sz="800" dirty="0" smtClean="0">
                        <a:solidFill>
                          <a:srgbClr val="FF0000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lang="ru-RU" sz="800" dirty="0" smtClean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lang="ru-RU" sz="800" dirty="0" smtClean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lang="ru-RU" sz="800" dirty="0" smtClean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800" dirty="0" smtClean="0">
                          <a:latin typeface="Times New Roman"/>
                          <a:cs typeface="Times New Roman"/>
                        </a:rPr>
                        <a:t>21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242143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прочие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учебно-вспомогательный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3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303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обслуживающий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4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0031">
                <a:tc>
                  <a:txBody>
                    <a:bodyPr/>
                    <a:lstStyle/>
                    <a:p>
                      <a:pPr marL="17780" marR="150495">
                        <a:lnSpc>
                          <a:spcPct val="92600"/>
                        </a:lnSpc>
                        <a:spcBef>
                          <a:spcPts val="110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b="1" spc="-5" dirty="0" err="1"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образовательных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5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869">
                <a:tc>
                  <a:txBody>
                    <a:bodyPr/>
                    <a:lstStyle/>
                    <a:p>
                      <a:pPr marL="161290" marR="44450">
                        <a:lnSpc>
                          <a:spcPts val="890"/>
                        </a:lnSpc>
                        <a:spcBef>
                          <a:spcPts val="9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1">
                <a:tc>
                  <a:txBody>
                    <a:bodyPr/>
                    <a:lstStyle/>
                    <a:p>
                      <a:pPr marL="161290" marR="358140">
                        <a:lnSpc>
                          <a:spcPts val="890"/>
                        </a:lnSpc>
                        <a:spcBef>
                          <a:spcPts val="12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6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92680">
                <a:tc>
                  <a:txBody>
                    <a:bodyPr/>
                    <a:lstStyle/>
                    <a:p>
                      <a:pPr marL="17780" marR="150495">
                        <a:lnSpc>
                          <a:spcPts val="890"/>
                        </a:lnSpc>
                        <a:spcBef>
                          <a:spcPts val="114"/>
                        </a:spcBef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800" b="1" spc="-5" dirty="0" err="1">
                          <a:latin typeface="Times New Roman"/>
                          <a:cs typeface="Times New Roman"/>
                        </a:rPr>
                        <a:t>строки</a:t>
                      </a: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мастера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производственного обучения,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образовательных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7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2123">
                <a:tc>
                  <a:txBody>
                    <a:bodyPr/>
                    <a:lstStyle/>
                    <a:p>
                      <a:pPr marL="161290" marR="44450">
                        <a:lnSpc>
                          <a:spcPts val="890"/>
                        </a:lnSpc>
                        <a:spcBef>
                          <a:spcPts val="9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161290" marR="358140">
                        <a:lnSpc>
                          <a:spcPts val="890"/>
                        </a:lnSpc>
                        <a:spcBef>
                          <a:spcPts val="125"/>
                        </a:spcBef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spc="5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ru-RU" sz="800" spc="5" dirty="0" smtClean="0">
                          <a:latin typeface="Times New Roman"/>
                          <a:cs typeface="Times New Roman"/>
                        </a:rPr>
                        <a:t>8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7348" y="447802"/>
            <a:ext cx="9147810" cy="48295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13264" marR="857277" indent="-3601198">
              <a:spcBef>
                <a:spcPts val="105"/>
              </a:spcBef>
            </a:pPr>
            <a:r>
              <a:rPr sz="1000" b="1" spc="6" dirty="0">
                <a:latin typeface="Times New Roman"/>
                <a:cs typeface="Times New Roman"/>
              </a:rPr>
              <a:t>3.7.2.</a:t>
            </a:r>
            <a:r>
              <a:rPr sz="1000" b="1" spc="41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Распределение</a:t>
            </a:r>
            <a:r>
              <a:rPr sz="1000" b="1" spc="41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педагогических</a:t>
            </a:r>
            <a:r>
              <a:rPr sz="1000" b="1" spc="6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работников</a:t>
            </a:r>
            <a:r>
              <a:rPr sz="1000" b="1" spc="41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учебно-вспомогательного</a:t>
            </a:r>
            <a:r>
              <a:rPr sz="1000" b="1" spc="6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персонала,</a:t>
            </a:r>
            <a:r>
              <a:rPr sz="1000" b="1" spc="4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работающих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на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условиях </a:t>
            </a:r>
            <a:r>
              <a:rPr sz="1000" b="1" spc="-6" dirty="0">
                <a:latin typeface="Times New Roman"/>
                <a:cs typeface="Times New Roman"/>
              </a:rPr>
              <a:t>внешнего</a:t>
            </a:r>
            <a:r>
              <a:rPr sz="1000" b="1" spc="6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совместительства, 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по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возрасту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6" dirty="0">
                <a:latin typeface="Times New Roman"/>
                <a:cs typeface="Times New Roman"/>
              </a:rPr>
              <a:t> </a:t>
            </a:r>
            <a:r>
              <a:rPr sz="1000" b="1" spc="-6" dirty="0">
                <a:latin typeface="Times New Roman"/>
                <a:cs typeface="Times New Roman"/>
              </a:rPr>
              <a:t>полу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spcBef>
                <a:spcPts val="346"/>
              </a:spcBef>
            </a:pPr>
            <a:r>
              <a:rPr sz="801" spc="-10" dirty="0">
                <a:latin typeface="Times New Roman"/>
                <a:cs typeface="Times New Roman"/>
              </a:rPr>
              <a:t>Коды</a:t>
            </a:r>
            <a:r>
              <a:rPr sz="801" spc="-20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по</a:t>
            </a:r>
            <a:r>
              <a:rPr sz="801" spc="-2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ОКЕИ:</a:t>
            </a:r>
            <a:r>
              <a:rPr sz="801" spc="-15" dirty="0">
                <a:latin typeface="Times New Roman"/>
                <a:cs typeface="Times New Roman"/>
              </a:rPr>
              <a:t> человек</a:t>
            </a:r>
            <a:r>
              <a:rPr sz="801" spc="-10" dirty="0">
                <a:latin typeface="Times New Roman"/>
                <a:cs typeface="Times New Roman"/>
              </a:rPr>
              <a:t> </a:t>
            </a:r>
            <a:r>
              <a:rPr sz="801" spc="-6" dirty="0">
                <a:latin typeface="Times New Roman"/>
                <a:cs typeface="Times New Roman"/>
              </a:rPr>
              <a:t>–</a:t>
            </a:r>
            <a:r>
              <a:rPr sz="801" dirty="0">
                <a:latin typeface="Times New Roman"/>
                <a:cs typeface="Times New Roman"/>
              </a:rPr>
              <a:t> 792,</a:t>
            </a:r>
            <a:r>
              <a:rPr sz="801" spc="-15" dirty="0">
                <a:latin typeface="Times New Roman"/>
                <a:cs typeface="Times New Roman"/>
              </a:rPr>
              <a:t> </a:t>
            </a:r>
            <a:r>
              <a:rPr sz="801" spc="-10" dirty="0">
                <a:latin typeface="Times New Roman"/>
                <a:cs typeface="Times New Roman"/>
              </a:rPr>
              <a:t>год</a:t>
            </a:r>
            <a:r>
              <a:rPr sz="801" spc="-6" dirty="0">
                <a:latin typeface="Times New Roman"/>
                <a:cs typeface="Times New Roman"/>
              </a:rPr>
              <a:t> – </a:t>
            </a:r>
            <a:r>
              <a:rPr sz="801" spc="6" dirty="0">
                <a:latin typeface="Times New Roman"/>
                <a:cs typeface="Times New Roman"/>
              </a:rPr>
              <a:t>366</a:t>
            </a:r>
            <a:endParaRPr sz="801">
              <a:latin typeface="Times New Roman"/>
              <a:cs typeface="Times New Roman"/>
            </a:endParaRPr>
          </a:p>
        </p:txBody>
      </p:sp>
      <p:graphicFrame>
        <p:nvGraphicFramePr>
          <p:cNvPr id="6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742699"/>
              </p:ext>
            </p:extLst>
          </p:nvPr>
        </p:nvGraphicFramePr>
        <p:xfrm>
          <a:off x="493776" y="951230"/>
          <a:ext cx="9724379" cy="36558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8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8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4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84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19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22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451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163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4511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2163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4511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2544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4193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2481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4193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2481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45109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22275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45109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411479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417829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</a:tblGrid>
              <a:tr h="186308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55904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5085" marR="31750" indent="-5080" algn="ctr">
                        <a:lnSpc>
                          <a:spcPts val="91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тро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ки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1435" marR="41275" indent="-4445" algn="ctr">
                        <a:lnSpc>
                          <a:spcPts val="9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се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мма 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4,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6,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8,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10,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869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12,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14,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16,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18,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93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20,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22)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Число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полных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лет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состоянию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на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января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следующего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года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оло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5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25–29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30–34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35–39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129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40–44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45–49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50–54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129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55–59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066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60–64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65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более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97155" marR="86995" algn="ctr">
                        <a:lnSpc>
                          <a:spcPts val="910"/>
                        </a:lnSpc>
                        <a:spcBef>
                          <a:spcPts val="305"/>
                        </a:spcBef>
                      </a:pP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  ний </a:t>
                      </a:r>
                      <a:r>
                        <a:rPr sz="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воз- </a:t>
                      </a:r>
                      <a:r>
                        <a:rPr sz="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раст, </a:t>
                      </a:r>
                      <a:r>
                        <a:rPr sz="800" spc="-1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лет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29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75565" marR="25400" indent="-36830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 marR="34925" indent="635" algn="ctr">
                        <a:lnSpc>
                          <a:spcPts val="910"/>
                        </a:lnSpc>
                        <a:spcBef>
                          <a:spcPts val="44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76200" marR="28575" indent="-36830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 marR="34925" indent="635" algn="ctr">
                        <a:lnSpc>
                          <a:spcPts val="910"/>
                        </a:lnSpc>
                        <a:spcBef>
                          <a:spcPts val="44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75565" marR="25400" indent="-36830">
                        <a:lnSpc>
                          <a:spcPts val="910"/>
                        </a:lnSpc>
                      </a:pPr>
                      <a:r>
                        <a:rPr sz="800" spc="1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34925" indent="1270" algn="ctr">
                        <a:lnSpc>
                          <a:spcPts val="910"/>
                        </a:lnSpc>
                        <a:spcBef>
                          <a:spcPts val="44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75565" marR="28575" indent="-36830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34925" indent="635" algn="ctr">
                        <a:lnSpc>
                          <a:spcPts val="910"/>
                        </a:lnSpc>
                        <a:spcBef>
                          <a:spcPts val="44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76200" marR="28575" indent="-36830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marR="34925" indent="635" algn="ctr">
                        <a:lnSpc>
                          <a:spcPts val="910"/>
                        </a:lnSpc>
                        <a:spcBef>
                          <a:spcPts val="44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75565" marR="28575" indent="-36830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marR="38100" indent="635" algn="ctr">
                        <a:lnSpc>
                          <a:spcPts val="910"/>
                        </a:lnSpc>
                        <a:spcBef>
                          <a:spcPts val="44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76200" marR="25400" indent="-36830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 marR="38100" indent="635" algn="ctr">
                        <a:lnSpc>
                          <a:spcPts val="910"/>
                        </a:lnSpc>
                        <a:spcBef>
                          <a:spcPts val="44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76200" marR="26034" indent="-36830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38100" indent="635" algn="ctr">
                        <a:lnSpc>
                          <a:spcPts val="910"/>
                        </a:lnSpc>
                        <a:spcBef>
                          <a:spcPts val="44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76200" marR="28575" indent="-36830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 marR="34925" indent="635" algn="ctr">
                        <a:lnSpc>
                          <a:spcPts val="910"/>
                        </a:lnSpc>
                        <a:spcBef>
                          <a:spcPts val="44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76200" marR="28575" indent="-36830">
                        <a:lnSpc>
                          <a:spcPts val="91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 marR="31750" indent="-5080" algn="ctr">
                        <a:lnSpc>
                          <a:spcPts val="910"/>
                        </a:lnSpc>
                        <a:spcBef>
                          <a:spcPts val="445"/>
                        </a:spcBef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из них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ж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-  ны</a:t>
                      </a:r>
                    </a:p>
                  </a:txBody>
                  <a:tcPr marL="0" marR="0" marT="565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19050">
                      <a:solidFill>
                        <a:srgbClr val="C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5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19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20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24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19">
                <a:tc>
                  <a:txBody>
                    <a:bodyPr/>
                    <a:lstStyle/>
                    <a:p>
                      <a:pPr marR="97790" algn="r">
                        <a:lnSpc>
                          <a:spcPts val="86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Педагогические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86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462">
                <a:tc>
                  <a:txBody>
                    <a:bodyPr/>
                    <a:lstStyle/>
                    <a:p>
                      <a:pPr marL="161290">
                        <a:lnSpc>
                          <a:spcPts val="83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00330">
                        <a:lnSpc>
                          <a:spcPts val="9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9281">
                <a:tc>
                  <a:txBody>
                    <a:bodyPr/>
                    <a:lstStyle/>
                    <a:p>
                      <a:pPr marL="161290">
                        <a:lnSpc>
                          <a:spcPts val="84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7743">
                <a:tc>
                  <a:txBody>
                    <a:bodyPr/>
                    <a:lstStyle/>
                    <a:p>
                      <a:pPr marL="161290" marR="336550">
                        <a:lnSpc>
                          <a:spcPts val="910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00330">
                        <a:lnSpc>
                          <a:spcPts val="9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2301">
                <a:tc>
                  <a:txBody>
                    <a:bodyPr/>
                    <a:lstStyle/>
                    <a:p>
                      <a:pPr marR="107950" algn="r">
                        <a:lnSpc>
                          <a:spcPts val="865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Учебно-вспомогательный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86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5266">
                <a:tc>
                  <a:txBody>
                    <a:bodyPr/>
                    <a:lstStyle/>
                    <a:p>
                      <a:pPr marL="18415" marR="213995">
                        <a:lnSpc>
                          <a:spcPts val="89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строки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02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преподаватели,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образовательных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00330">
                        <a:lnSpc>
                          <a:spcPts val="9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7485">
                <a:tc>
                  <a:txBody>
                    <a:bodyPr/>
                    <a:lstStyle/>
                    <a:p>
                      <a:pPr marL="161290" marR="108585">
                        <a:lnSpc>
                          <a:spcPts val="89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901">
                <a:tc>
                  <a:txBody>
                    <a:bodyPr/>
                    <a:lstStyle/>
                    <a:p>
                      <a:pPr marL="161290" marR="20320">
                        <a:lnSpc>
                          <a:spcPts val="89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915"/>
                        </a:lnSpc>
                        <a:spcBef>
                          <a:spcPts val="810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028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68169">
                <a:tc>
                  <a:txBody>
                    <a:bodyPr/>
                    <a:lstStyle/>
                    <a:p>
                      <a:pPr marL="18415" marR="213995">
                        <a:lnSpc>
                          <a:spcPts val="890"/>
                        </a:lnSpc>
                      </a:pPr>
                      <a:r>
                        <a:rPr sz="800" b="1" spc="-5" dirty="0">
                          <a:latin typeface="Times New Roman"/>
                          <a:cs typeface="Times New Roman"/>
                        </a:rPr>
                        <a:t>Из строки </a:t>
                      </a:r>
                      <a:r>
                        <a:rPr sz="800" b="1" dirty="0">
                          <a:latin typeface="Times New Roman"/>
                          <a:cs typeface="Times New Roman"/>
                        </a:rPr>
                        <a:t>03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мастера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производственного обучения,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реализации образовательных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программ: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00330">
                        <a:lnSpc>
                          <a:spcPts val="915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7612">
                <a:tc>
                  <a:txBody>
                    <a:bodyPr/>
                    <a:lstStyle/>
                    <a:p>
                      <a:pPr marL="161290" marR="108585">
                        <a:lnSpc>
                          <a:spcPts val="890"/>
                        </a:lnSpc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ото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ици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ро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ванн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х  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рабочих,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служащих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161290" marR="20320">
                        <a:lnSpc>
                          <a:spcPts val="890"/>
                        </a:lnSpc>
                      </a:pPr>
                      <a:r>
                        <a:rPr sz="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специалистов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800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звена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915"/>
                        </a:lnSpc>
                        <a:spcBef>
                          <a:spcPts val="805"/>
                        </a:spcBef>
                      </a:pPr>
                      <a:r>
                        <a:rPr sz="800" spc="5" dirty="0">
                          <a:latin typeface="Times New Roman"/>
                          <a:cs typeface="Times New Roman"/>
                        </a:rPr>
                        <a:t>08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C00000"/>
                      </a:solidFill>
                      <a:prstDash val="solid"/>
                    </a:lnL>
                    <a:lnR w="19050">
                      <a:solidFill>
                        <a:srgbClr val="C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C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737100" y="5076825"/>
            <a:ext cx="5492151" cy="7848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00" dirty="0">
                <a:solidFill>
                  <a:srgbClr val="FF0000"/>
                </a:solidFill>
                <a:ea typeface="Times New Roman" panose="02020603050405020304" pitchFamily="18" charset="0"/>
              </a:rPr>
              <a:t>!!! ОБЯЗАТЕЛЬНО ПРОВЕРИТЬ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 корректность заполнения ГРАФЫ 24, используя </a:t>
            </a:r>
            <a:r>
              <a:rPr lang="en-US" sz="1000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Excel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-файл «ПРОВЕРКА_СПО-1» Лист </a:t>
            </a: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3.7.2.</a:t>
            </a:r>
            <a:endParaRPr lang="ru-RU" sz="1000" dirty="0">
              <a:solidFill>
                <a:schemeClr val="accent2">
                  <a:lumMod val="75000"/>
                </a:schemeClr>
              </a:solidFill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ru-RU" sz="1000" dirty="0">
                <a:solidFill>
                  <a:srgbClr val="FF0000"/>
                </a:solidFill>
                <a:ea typeface="Times New Roman" panose="02020603050405020304" pitchFamily="18" charset="0"/>
              </a:rPr>
              <a:t>!!!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 ДОПУСКАЕТСЯ перенести в отчёт СПО-1 данные из графы «среднее» Листа 3.7.1 </a:t>
            </a:r>
            <a:r>
              <a:rPr lang="en-US" sz="1000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Excel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</a:rPr>
              <a:t>-файл «ПРОВЕРКА_СПО-1» без фактического расчёта среднего возраста сотрудников.</a:t>
            </a:r>
          </a:p>
        </p:txBody>
      </p:sp>
      <p:cxnSp>
        <p:nvCxnSpPr>
          <p:cNvPr id="5" name="Прямая со стрелкой 4"/>
          <p:cNvCxnSpPr>
            <a:stCxn id="4" idx="0"/>
          </p:cNvCxnSpPr>
          <p:nvPr/>
        </p:nvCxnSpPr>
        <p:spPr>
          <a:xfrm flipV="1">
            <a:off x="7483176" y="4162425"/>
            <a:ext cx="2511724" cy="9144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6978</TotalTime>
  <Words>17252</Words>
  <Application>Microsoft Office PowerPoint</Application>
  <PresentationFormat>Произвольный</PresentationFormat>
  <Paragraphs>5569</Paragraphs>
  <Slides>45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2" baseType="lpstr">
      <vt:lpstr>Arial</vt:lpstr>
      <vt:lpstr>Bahnschrift Light</vt:lpstr>
      <vt:lpstr>Calibri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ФЕДЕРАЛЬНОЕ ГОСУДАРСТВЕННОЕ СТАТИСТИЧЕСКОЕ НАБЛЮДЕНИЕ</dc:title>
  <dc:creator>555</dc:creator>
  <cp:lastModifiedBy>Лариса Владимировна Серокурова</cp:lastModifiedBy>
  <cp:revision>557</cp:revision>
  <cp:lastPrinted>2026-10-02T10:46:17Z</cp:lastPrinted>
  <dcterms:created xsi:type="dcterms:W3CDTF">2023-08-08T11:46:53Z</dcterms:created>
  <dcterms:modified xsi:type="dcterms:W3CDTF">2026-10-05T08:37:58Z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2023-08-08T00:00:00Z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2023-08-08T00:00:00Z</vt:filetime>
  </property>
</Properties>
</file>